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96" r:id="rId1"/>
  </p:sldMasterIdLst>
  <p:notesMasterIdLst>
    <p:notesMasterId r:id="rId34"/>
  </p:notesMasterIdLst>
  <p:sldIdLst>
    <p:sldId id="256" r:id="rId2"/>
    <p:sldId id="1059" r:id="rId3"/>
    <p:sldId id="1057" r:id="rId4"/>
    <p:sldId id="1058" r:id="rId5"/>
    <p:sldId id="1060" r:id="rId6"/>
    <p:sldId id="1061" r:id="rId7"/>
    <p:sldId id="1063" r:id="rId8"/>
    <p:sldId id="1062" r:id="rId9"/>
    <p:sldId id="1064" r:id="rId10"/>
    <p:sldId id="1076" r:id="rId11"/>
    <p:sldId id="1078" r:id="rId12"/>
    <p:sldId id="1077" r:id="rId13"/>
    <p:sldId id="1066" r:id="rId14"/>
    <p:sldId id="1094" r:id="rId15"/>
    <p:sldId id="1067" r:id="rId16"/>
    <p:sldId id="1095" r:id="rId17"/>
    <p:sldId id="1072" r:id="rId18"/>
    <p:sldId id="1071" r:id="rId19"/>
    <p:sldId id="1096" r:id="rId20"/>
    <p:sldId id="1073" r:id="rId21"/>
    <p:sldId id="1075" r:id="rId22"/>
    <p:sldId id="1083" r:id="rId23"/>
    <p:sldId id="1097" r:id="rId24"/>
    <p:sldId id="1084" r:id="rId25"/>
    <p:sldId id="1085" r:id="rId26"/>
    <p:sldId id="1086" r:id="rId27"/>
    <p:sldId id="1087" r:id="rId28"/>
    <p:sldId id="1088" r:id="rId29"/>
    <p:sldId id="1089" r:id="rId30"/>
    <p:sldId id="1090" r:id="rId31"/>
    <p:sldId id="1091" r:id="rId32"/>
    <p:sldId id="1092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lide Egg" initials="SE" lastIdx="1" clrIdx="0">
    <p:extLst>
      <p:ext uri="{19B8F6BF-5375-455C-9EA6-DF929625EA0E}">
        <p15:presenceInfo xmlns:p15="http://schemas.microsoft.com/office/powerpoint/2012/main" userId="547b5a5d5be3bec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89" autoAdjust="0"/>
    <p:restoredTop sz="95853"/>
  </p:normalViewPr>
  <p:slideViewPr>
    <p:cSldViewPr snapToGrid="0">
      <p:cViewPr varScale="1">
        <p:scale>
          <a:sx n="103" d="100"/>
          <a:sy n="103" d="100"/>
        </p:scale>
        <p:origin x="1416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3096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20:56:13.1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3863 758 24575,'-5'-6'0,"-1"1"0,1 0 0,-1 0 0,0-2 0,1-1 0,1 4 0,-1-2 0,-1 0 0,0-2 0,-3-1 0,1-1 0,0-1 0,-3-1 0,-1-1 0,-1 2 0,-1-4 0,2-1 0,-2 2 0,2-2 0,1 2 0,0 1 0,0-1 0,0 2 0,-1 0 0,0 0 0,1 0 0,-1-2 0,0 1 0,1 1 0,-2-1 0,2 2 0,0-1 0,0 2 0,2 1 0,1 1 0,2 0 0,0 0 0,0 0 0,0 0 0,0 0 0,0 0 0,0 2 0,0 0 0,-2 0 0,0 0 0,0-2 0,1 1 0,1-1 0,1 1 0,0 0 0,-1 0 0,-1 1 0,1 0 0,0 0 0,0 1 0,0 0 0,0-1 0,0 1 0,0 0 0,1-1 0,0 1 0,-1 1 0,1 0 0,-1 0 0,1-2 0,-1-1 0,-2 1 0,1 1 0,-1-1 0,1 2 0,-1 0 0,1 2 0,0 0 0,2-1 0,-1-1 0,1 0 0,-1-2 0,-2 2 0,0-2 0,0 1 0,1 0 0,-1 0 0,0 1 0,2 0 0,0 0 0,0 1 0,1 0 0,0 0 0,-1 1 0,0-1 0,-2 1 0,0 0 0,0 0 0,1 0 0,-1 0 0,0 0 0,1-1 0,0 1 0,-2-1 0,0-1 0,-2-1 0,1 1 0,1 1 0,1-1 0,0 2 0,0-2 0,0 0 0,0 2 0,0-2 0,0 2 0,0 0 0,0 0 0,0 0 0,0 0 0,0-1 0,0 2 0,0 0 0,0 1 0,0-2 0,0 0 0,0 0 0,1 0 0,-1 2 0,1 0 0,0 0 0,0 0 0,0 0 0,-1 0 0,0 0 0,2-1 0,0-1 0,0 0 0,0 0 0,-2 2 0,0-1 0,0 1 0,1 0 0,-1 0 0,1 0 0,-1 0 0,0 0 0,1 0 0,0 0 0,0 0 0,0 0 0,0 0 0,0 0 0,0 0 0,-1 0 0,1 0 0,-1 0 0,0 0 0,0 2 0,0 0 0,0 0 0,0 1 0,0-1 0,1 0 0,-1 0 0,0 0 0,0 0 0,0 2 0,1-1 0,-1-1 0,1 1 0,0-1 0,0-1 0,2 2 0,-1-1 0,2 2 0,0 0 0,-1-2 0,0 2 0,0-2 0,1 2 0,0-1 0,0 1 0,0 2 0,1 0 0,-1-1 0,0 1 0,0-1 0,0 1 0,1 0 0,-1-1 0,1-2 0,-1 0 0,0 1 0,1-1 0,-2 3 0,2-1 0,-1 2 0,-2 1 0,1-1 0,-1 1 0,0-2 0,2-1 0,0 1 0,-1 0 0,1 2 0,-2-2 0,2-1 0,0-1 0,0 0 0,0 0 0,0 0 0,0 0 0,0-1 0,1 0 0,-2 0 0,0 2 0,-3 1 0,1 0 0,0-1 0,-1-1 0,2 0 0,0 0 0,1-2 0,-1 1 0,-2-1 0,2 2 0,0 0 0,0 0 0,-1 0 0,0 0 0,-1 0 0,-3 0 0,1 0 0,-1 0 0,2 1 0,1-2 0,-2 1 0,1-2 0,-1 2 0,1-2 0,1 0 0,0 2 0,-1-2 0,2 0 0,-1 1 0,-2 0 0,-1-1 0,0 1 0,0-1 0,1 1 0,-1-2 0,0 0 0,0-1 0,0 2 0,0 0 0,1 1 0,-3-1 0,2-2 0,0 0 0,-1 0 0,1 0 0,0 0 0,-1 1 0,1 1 0,-2 0 0,0-1 0,0 0 0,-1-1 0,1 0 0,-1 0 0,-1 0 0,0 0 0,0 0 0,1 0 0,3 0 0,-2 0 0,1 0 0,1 0 0,0 0 0,3 0 0,1 0 0,-1 0 0,0 0 0,0 0 0,0 0 0,0 0 0,1 0 0,-2 0 0,0 0 0,-1 0 0,1 0 0,0 0 0,1-1 0,0-1 0,0-2 0,0-1 0,0-1 0,2-1 0,0-1 0,0 0 0,2 0 0,-2 0 0,2 0 0,1 0 0,0 0 0,0-2 0,-1 1 0,0 0 0,0 1 0,0 3 0,2-2 0,-1 0 0,1 0 0,-1 1 0,-2 0 0,0 0 0,0 2 0,1-2 0,2 1 0,-2 1 0,2-2 0,-2 1 0,-1-1 0,-1 0 0,0 1 0,1 1 0,1 0 0,0 0 0,-1 0 0,0 1 0,0-1 0,0 1 0,0 0 0,-1 0 0,-1 1 0,0-1 0,2 0 0,-1 1 0,1 0 0,0 0 0,-2 2 0,0 0 0,1 0 0,-1 0 0,1 0 0,-1 0 0,1 0 0,-1 0 0,1 1 0,-1 2 0,0 2 0,1 2 0,-1 0 0,0-2 0,1 1 0,1-1 0,-1 1 0,1 1 0,-1 0 0,1 0 0,0-1 0,1 1 0,-1 1 0,-1 0 0,0-1 0,0 1 0,0 0 0,0 0 0,0 0 0,0 0 0,0 0 0,0 2 0,-1 0 0,1 3 0,0 1 0,0-3 0,-1-1 0,1 1 0,0 0 0,2 0 0,0-1 0,0-3 0,2 1 0,0 0 0,2-1 0,0 0 0,0-1 0,0 1 0,0 1 0,0-1 0,0 1 0,0 0 0,0 0 0,0 0 0,0 0 0,0 0 0,2 0 0,1 0 0,3 0 0,0 0 0,-1-1 0,1 1 0,0 0 0,2 0 0,0 0 0,0 0 0,0 2 0,0 3 0,1 3 0,0 3 0,0-1 0,1 0 0,1 2 0,2-1 0,2 1 0,0 0 0,1 1 0,1 2 0,0-1 0,2 0 0,0 0 0,2 4 0,0 2 0,2 2 0,2 0 0,0 0 0,0 1 0,-4-1 0,1-1 0,2-1 0,0-1 0,0-1 0,-1 1 0,-3-2 0,3-2 0,0-1 0,3 1 0,0 1 0,-3-3 0,-1 0 0,0-4 0,2 1 0,2 3 0,-1-1 0,1 0 0,3 1 0,1 1 0,2 0 0,1 0 0,0 0 0,0 0 0,0 0 0,1 0 0,-1 1 0,-3-4 0,0 0 0,-5-4 0,-2 0 0,-2-1 0,-5 0 0,0 0 0,-2-3 0,-3 0 0,-1-3 0,-3 0 0,0-2 0,0-1 0,0-2 0,0-1 0,1 1 0,0 0 0,0-1 0,-2 1 0,-1-1 0,0 0 0,1 0 0,1-2 0,-1 0 0,1 0 0,-1 0 0,1 0 0,1 0 0,-1-2 0,1 0 0,-1 0 0,1 0 0,0 2 0,0 0 0,-1 0 0,2 0 0,0 0 0,2 0 0,3 0 0,2 0 0,0 0 0,0 0 0,0 0 0,0 0 0,0 0 0,0 0 0,0 0 0,-1 0 0,1 0 0,-1 0 0,-1 0 0,2 0 0,-3 0 0,1 0 0,2 0 0,0 0 0,3 0 0,-3 0 0,-1 0 0,-2 0 0,0 0 0,1 0 0,-2 0 0,2 0 0,0 0 0,1 0 0,3 0 0,-1 0 0,-1 0 0,0 0 0,0 0 0,1 0 0,-2 2 0,-1 0 0,0 0 0,0 2 0,-3-2 0,-1 2 0,-1 0 0,-1-2 0,0 2 0,2-2 0,1 0 0,-1 2 0,1-2 0,-4 2 0,1-1 0,0 1 0,-1 1 0,0-1 0,1 1 0,1-1 0,2 0 0,-1 2 0,1 0 0,-1 1 0,3-1 0,2 1 0,-1 0 0,2 1 0,0 1 0,0 0 0,0 0 0,0 2 0,-2 0 0,0 1 0,-1-2 0,-2-1 0,-1-1 0,-2 0 0,0 0 0,0-1 0,0 1 0,0 2 0,-1 0 0,0 0 0,0-1 0,0-2 0,1 1 0,0-1 0,-1 1 0,1 0 0,-1 0 0,-1 0 0,-2 0 0,0 0 0,0-1 0,0 1 0,0 0 0,-2 0 0,2 0 0,-2 0 0,0-1 0,0 1 0,0 0 0,0 0 0,0 0 0,-1 0 0,-1-1 0,0 1 0,0 0 0,0-1 0,0 0 0,0-1 0,0 1 0,0 1 0,0-1 0,0 1 0,0 0 0,0 0 0,0 0 0,0 0 0,0-1 0,0 1 0,0 0 0,0 0 0,0 0 0,0-1 0,0 1 0,0 0 0,0 0 0,0-1 0,0 1 0,0-1 0,0 0 0,0-1 0,0 1 0,0 0 0,0 0 0,0 1 0,0-1 0,-1 1 0,-1 0 0,-2 0 0,0 0 0,2-1 0,0 1 0,0 0 0,0-1 0,0 1 0,0 0 0,0-2 0,0 0 0,0 0 0,-2 0 0,2 2 0,-2-2 0,0-1 0,2 0 0,-1 0 0,-1 2 0,1 0 0,-2 0 0,1 1 0,0-1 0,-2 0 0,2-1 0,-2 0 0,2 0 0,0 1 0,0 1 0,0 0 0,-2 0 0,2-1 0,-2 1 0,2 0 0,0 0 0,0 0 0,0-1 0,-2 1 0,2 2 0,0 1 0,1-1 0,0-1 0,0-2 0,-3 1 0,2 2 0,-1 1 0,0-1 0,1-1 0,0-1 0,0 0 0,0 0 0,0 0 0,0 0 0,0 0 0,0 0 0,1-1 0,1 1 0,2 0 0,-2 0 0,0 0 0,0 0 0,-2 0 0,2-1 0,0 1 0,-2-1 0,2 1 0,0-1 0,-1 0 0,1 0 0,0-1 0,0 2 0,2-1 0,-1 1 0,1 0 0,0-1 0,0 1 0,0-1 0,0 0 0,1 0 0,3 1 0,2-2 0,2-1 0,0 1 0,-1 0 0,1 1 0,-2 0 0,-1 0 0,0 0 0,0 0 0,1 1 0,-1-2 0,1 0 0,0 0 0,0 0 0,0 0 0,0 0 0,0-1 0,2 2 0,-1-2 0,-1 1 0,0 0 0,0 0 0,-1 0 0,3-1 0,-1-1 0,1-2 0,0 1 0,-1-1 0,0 2 0,-1-1 0,1-1 0,1 1 0,0-1 0,0 2 0,-1 0 0,1-2 0,2 0 0,0-2 0,3 3 0,0-1 0,1 0 0,1 0 0,2-1 0,-1-1 0,0 0 0,3 0 0,1 0 0,3 0 0,-1 0 0,-4 0 0,1 0 0,-1 0 0,0 0 0,1 0 0,0 0 0,0 0 0,1 0 0,3 0 0,-1-2 0,3 0 0,1-2 0,-1-1 0,4 0 0,1-2 0,-1-1 0,0 0 0,-2 1 0,-1 2 0,0 0 0,-3-2 0,3-1 0,-3 0 0,0 1 0,-1 0 0,-4-1 0,1 1 0,-1 1 0,4-1 0,0 1 0,0-1 0,-2 1 0,-4 0 0,0-1 0,1 1 0,1-1 0,1 1 0,-1 0 0,1-1 0,0 0 0,0-1 0,0 1 0,0 0 0,0 2 0,0-2 0,-1 0 0,1 1 0,4-1 0,0 0 0,0-1 0,-1 0 0,-4 1 0,1 1 0,-1 0 0,1 0 0,-3 1 0,-3 3 0,1-2 0,-3 2 0,2-1 0,0 1 0,-2 0 0,0 0 0,2 0 0,-2-2 0,0 2 0,0 0 0,-1-2 0,1 1 0,2 1 0,2-1 0,1 3 0,3 0 0,0 0 0,0-2 0,0-1 0,0-2 0,-1 1 0,1 1 0,-3-1 0,0 2 0,-1-2 0,-1-1 0,-1 1 0,-1 0 0,-3 2 0,2-2 0,1 1 0,-1-1 0,-1 0 0,-1 1 0,-1 1 0,0 1 0,0 1 0,-2-2 0,0 0 0,0 0 0,0 0 0,1 2 0,0-2 0,0 0 0,-1-1 0,-1-1 0,0 2 0,0-2 0,1 3 0,1-1 0,1-2 0,0 2 0,1 0 0,4-2 0,5 1 0,3 1 0,3-1 0,2 1 0,-1-1 0,4 1 0,4 0 0,4-1 0,1 0 0,0 0 0,-1 0 0,1 3 0,-1 0 0,0 0 0,-5 0 0,0 0 0,0 0 0,-3 0 0,3 0 0,-3 0 0,0 0 0,2 0 0,-4 0 0,0 0 0,-2 0 0,-1 0 0,-1 0 0,-1 0 0,0 0 0,1 2 0,0 0 0,-1 0 0,-2 2 0,-1-1 0,0 2 0,3 1 0,4 0 0,0 1 0,3 1 0,0 0 0,-3 2 0,-1 0 0,0 0 0,-3 1 0,-2 0 0,2 1 0,-3 0 0,1-2 0,4 2 0,-2 2 0,1-2 0,-1 1 0,-2-1 0,-3-3 0,0 0 0,-3 0 0,0 0 0,-1 0 0,0-1 0,3 1 0,-2-1 0,2-1 0,-2-2 0,-1 0 0,1 1 0,-3-1 0,-1 1 0,-2-2 0,-1-2 0,1 1 0,0-1 0,-1 0 0,-2 1 0,0-1 0,0 1 0,1 1 0,0 0 0,-1-1 0,1 0 0,-1-1 0,3-1 0,-1 2 0,0-1 0,2 1 0,-2-1 0,1 2 0,3 0 0,-1 0 0,4 2 0,-1 0 0,0 1 0,0-1 0,-2-1 0,-2 0 0,-2 0 0,-1-1 0,3 2 0,1 0 0,0-1 0,1 1 0,-3-1 0,0 1 0,0-2 0,0-1 0,0 0 0,0-1 0,0 2 0,0 0 0,-2 0 0,0 0 0,-2 0 0,0 1 0,0 2 0,-1 0 0,-2 1 0,-1-1 0,0 1 0,0 0 0,0-1 0,0 3 0,0 0 0,0 2 0,0 0 0,0-1 0,0 2 0,-1 0 0,-3 2 0,-2-1 0,-2 1 0,-2 0 0,-1-1 0,-2 2 0,-1 0 0,0-2 0,-4 3 0,-3-2 0,-4-1 0,-1-1 0,0-3 0,-3 1 0,2-3 0,-2-2 0,3-4 0,0-1 0,1-1 0,4 0 0,0 0 0,1 0 0,-2 0 0,-3 0 0,0 0 0,-3 0 0,1 0 0,-2 0 0,0 1 0,-1 4 0,-2 2 0,-4 4 0,-5 0 0,-8 2 0,-15 7 0,-12 5 0,-7 3 0,-5 2 0,6-7 0,-1 0 0,2-1 0,10-1 0,2-1 0,10-3 0,8-2 0,9-5 0,10 0 0,4-1 0,0-1 0,-2 0 0,1-2 0,2-3 0,3 2 0,1-3 0,3 1 0,0-1 0,1-1 0,0-1 0,2 0 0,1 0 0,0 2 0,-4 0 0,-2 1 0,-1-1 0,3 0 0,0 0 0,3 2 0,0 0 0,-2-2 0,3 0 0,-2 0 0,-1 0 0,2 1 0,1-1 0,2-1 0,-2 1 0,0 0 0,2 0 0,-1-2 0,3 0 0,-2 2 0,0 0 0,0 1 0,-1-1 0,1-2 0,0 1 0,1 1 0,2 1 0,-1-2 0,2-1 0,1 0 0,1 0 0,0 0 0,0 2 0,1 0 0,-1 0 0,1 0 0,0-2 0,2 1 0,0 1 0,-1 0 0,0 0 0,-1 0 0,-1 0 0,0 0 0,1 0 0,-1-2 0,0 0 0,1 2 0,-1 0 0,0 0 0,2 1 0,0 0 0,0 0 0,0 1 0,-2-2 0,0 2 0,1-2 0,-1 2 0,1 0 0,0-1 0,0 1 0,0-1 0,-1 2 0,0-1 0,0 1 0,0 0 0,0-1 0,0 1 0,0-1 0,0 2 0,-2 0 0,-1-1 0,1 1 0,-1 0 0,3-2 0,0 2 0,0 0 0,-3 0 0,0 1 0,0-1 0,1 0 0,0 0 0,-1 2 0,0-2 0,-2 0 0,3-1 0,-1 0 0,-2 2 0,1 1 0,-3 1 0,1-1 0,0 1 0,1 0 0,-1-1 0,1 1 0,-1 0 0,1-1 0,1 1 0,-1-1 0,2 0 0,0 1 0,0-1 0,3 0 0,0 0 0,0-2 0,0 0 0,0 0 0,0 0 0,3 1 0,-1-1 0,1-2 0,0 1 0,0 0 0,-1 1 0,1-1 0,-1 1 0,0 0 0,0 0 0,2 0 0,0-2 0,-1 0 0,-1 1 0,-2-1 0,2 2 0,0-3 0,1 1 0,-1 1 0,1 1 0,-1-1 0,2 0 0,1-2 0,-2 0 0,-1 2 0,1 0 0,0 0 0,1 0 0,0-1 0,1-1 0,-1 1 0,1-1 0,0 2 0,-2 0 0,0 0 0,0 0 0,0-2 0,0-1 0,0 0 0,-2-2 0,1 0 0,-1 0 0,1 0 0,0-2 0,1 0 0,2-1 0,0-2 0,0-1 0,0-1 0,1 0 0,-1 1 0,1 0 0,-1 1 0,0-1 0,1-2 0,-2 0 0,1 1 0,-1 0 0,0-1 0,1 1 0,0 1 0,1-1 0,-1 2 0,1-1 0,-2 0 0,0 0 0,2-1 0,-2 0 0,0 1 0,0 0 0,-1 2 0,-1-2 0,0 0 0,-2 0 0,0-2 0,0 0 0,0 1 0,0-1 0,0 0 0,1 0 0,-1 2 0,0 0 0,0 0 0,1 1 0,0-2 0,0 0 0,0 0 0,-1-1 0,1 1 0,-1-1 0,0 1 0,2 2 0,0-1 0,0 1 0,0-1 0,-2 1 0,2-1 0,0-1 0,0 2 0,0-1 0,-2 1 0,0-1 0,0 2 0,0 0 0,2-2 0,0 2 0,0-2 0,2 1 0,-2 0 0,0-1 0,0 1 0,0 1 0,-1-1 0,1 0 0,1 1 0,-1-1 0,0-1 0,-2 1 0,0 0 0,1 1 0,-1 0 0,0-2 0,0 0 0,0 0 0,1 0 0,1 0 0,0 0 0,0 0 0,-2 0 0,0 0 0,2 0 0,-2-2 0,-2-1 0,-2 1 0,0 0 0,3 2 0,2 1 0,-1 0 0,-2 0 0,0 0 0,0 0 0,1 1 0,0 0 0,-1-1 0,-1 1 0,1 0 0,0 0 0,-1-1 0,0-1 0,0 1 0,0 1 0,0 0 0,0 1 0,0-2 0,-1 1 0,1 2 0,0-2 0,1 2 0,2 0 0,0 0 0,0 1 0,-2-1 0,1-1 0,-1 0 0,2 0 0,-1 1 0,1 0 0,0 1 0,0-1 0,0 0 0,0 0 0,0 0 0,0 1 0,0-2 0,0 1 0,-2-2 0,-1 2 0,0-1 0,-2-1 0,2 1 0,0-2 0,-2 1 0,2 2 0,-2 0 0,0 0 0,0 0 0,0 0 0,2-1 0,-1 1 0,1-2 0,-2-2 0,0 1 0,-1-1 0,1 2 0,-1 0 0,3-1 0,-2 1 0,2 0 0,-1-1 0,0-1 0,1 1 0,0-1 0,0 0 0,3 1 0,0 0 0,0-1 0,-3 1 0,0-1 0,0 1 0,-1 0 0,1 0 0,0-1 0,1 0 0,2 0 0,-3 0 0,2 1 0,1 0 0,2-2 0,0 0 0,-1-1 0,-1 0 0,2 0 0,0 0 0,2 0 0,0 0 0,0 1 0,0-1 0,0 0 0,2 0 0,0 0 0,2 0 0,0 0 0,0 1 0,0-1 0,0 1 0,0 0 0,0 1 0,0-1 0,0 0 0,0-1 0,0 1 0,0-1 0,0 1 0,0-1 0,0 0 0,0 0 0,0 0 0,0 0 0,0 0 0,0 0 0,0 1 0,0-1 0,0 0 0,0 1 0,0-1 0,0 1 0,0 0 0,0 0 0,0 0 0,0 0 0,0-1 0,0 0 0,0 1 0,0-1 0,1 2 0,1 0 0,1 2 0,1 0 0,-1 0 0,3 0 0,-1 1 0,1-1 0,-2-1 0,1 1 0,-2-1 0,2 2 0,-1-1 0,-1 0 0,1 0 0,0 0 0,-1 0 0,1 0 0,0 0 0,-2-1 0,0-1 0,-2-1 0,0 0 0,0-1 0,0 2 0,0-1 0,0 0 0,0 0 0,0-1 0,0 0 0,0 0 0,0 1 0,0-1 0,0 0 0,0 0 0,0 0 0,0 0 0,0-2 0,0 0 0,0-2 0,0 2 0,0 0 0,0-2 0,0 2 0,0-3 0,0 2 0,0 0 0,-1 1 0,-1 0 0,-2 1 0,0 0 0,0 0 0,0 0 0,0 3 0,-1-1 0,0 1 0,-1 2 0,1-2 0,-2 0 0,0 1 0,-1 1 0,1 2 0,-1 2 0,0 0 0,1 0 0,-1 0 0,1 0 0,-1 0 0,1 0 0,0-1 0,0-1 0,0-1 0,0-1 0,-1 1 0,0 0 0,-2 0 0,0 1 0,-1 0 0,1 0 0,-1 0 0,0-1 0,0 2 0,1 0 0,1 1 0,1 0 0,0 0 0,0 0 0,-2-2 0,-1-1 0,-3 0 0,-2 1 0,3 0 0,-3 0 0,0 0 0,0-2 0,-2 1 0,1 1 0,1 0 0,2 1 0,1-1 0,-1-1 0,-1-1 0,0 1 0,0 0 0,-1-1 0,2 0 0,1-1 0,-3 1 0,0 0 0,-3 1 0,0-2 0,0-1 0,0 0 0,0 1 0,-3 1 0,0 0 0,-4-1 0,-3-1 0,-1 1 0,-6 0 0,-1-1 0,0-2 0,-2 2 0,6 1 0,3 1 0,2 1 0,4-1 0,-3-1 0,1 0 0,2 0 0,1 2 0,3-1 0,1 1 0,2 0 0,0-1 0,3 2 0,0-1 0,1-1 0,1 2 0,2-1 0,1 1 0,1 1 0,0-2 0,0-1 0,0 0 0,1 2 0,-1-1 0,-2 0 0,0 0 0,-1-2 0,2 0 0,0 0 0,-1-1 0,-2 0 0,0 0 0,0 0 0,0 1 0,0 0 0,1 0 0,0 0 0,3 0 0,0 1 0,0 1 0,2 0 0,0 0 0,0 1 0,0-1 0,0-1 0,3-2 0,-1 1 0,2-1 0,0 1 0,-1 0 0,1-2 0,-2 0 0,0 0 0,2-1 0,0 1 0,2-1 0,-1 1 0,-1-1 0,-2 1 0,0-1 0,2-1 0,0 2 0,2-1 0,0 0 0,0 0 0,-2 1 0,0-1 0,0 0 0,0 1 0,2 0 0,0 0 0,0 0 0,0 0 0,-1-1 0,-1 1 0,-2-1 0,1 0 0,0 0 0,1 0 0,0 0 0,0 0 0,0 0 0,0 0 0,1 0 0,1 0 0,0 0 0,0 1 0,0-1 0,0 1 0,0 0 0,0 0 0,0 0 0,0 0 0,0 0 0,0 0 0,0-1 0,0 1 0,0-1 0,0 1 0,0 0 0,0-1 0,0 1 0,0 0 0,0-1 0,0 2 0,0-1 0,0 0 0,0 0 0,0 0 0,0 0 0,0-1 0,0 1 0,0-1 0,0 0 0,0 0 0,0 0 0,0 0 0,0 0 0,0 1 0,0-1 0,0 0 0,0 0 0,0 0 0,0 0 0,0 1 0,0 0 0,0 1 0,0-1 0,0-1 0,0-2 0,0-1 0,0 0 0,0 1 0,0 1 0,-1 1 0,-1 0 0,-1 0 0,0-2 0,0-1 0,-1 0 0,0 1 0,1 2 0,0 0 0,1 0 0,-2 0 0,0 0 0,2 0 0,-2 1 0,2-1 0,0 1 0,-1 0 0,1 0 0,-2 0 0,1-1 0,0 0 0,0 0 0,-1 0 0,0 0 0,-2 0 0,2 1 0,0-2 0,0 1 0,0 0 0,-2-2 0,1-1 0,-1 0 0,0 1 0,-1-1 0,0 0 0,1 0 0,0 1 0,0 2 0,-1 1 0,-1-1 0,1 3 0,1-1 0,-1 3 0,0-1 0,0 1 0,-1-1 0,1 0 0,-1 1 0,0 1 0,0 0 0,0 0 0,0 0 0,0-2 0,0 2 0,0-1 0,0 2 0,0-1 0,0-1 0,0 1 0,1 0 0,-1 2 0,2 0 0,-1 0 0,0 0 0,0 0 0,-1 0 0,0 0 0,1 0 0,-1 0 0,1 0 0,-1 0 0,0 0 0,0 0 0,0 0 0,0 0 0,0 2 0,0 2 0,0 2 0,0 1 0,1 1 0,-1 0 0,0 0 0,0-1 0,2 1 0,1-1 0,0 0 0,0-1 0,0 1 0,-1 1 0,0-2 0,0 0 0,-1 0 0,2 0 0,-1 1 0,0 1 0,-1 0 0,2 0 0,1 0 0,1-1 0,0 1 0,0 0 0,-1 0 0,0-1 0,0-1 0,0-1 0,0-1 0,1 0 0,-1 1 0,0-1 0,0 1 0,-1-2 0,2 1 0,-1 0 0,-1-1 0,-1 1 0,-1-1 0,1 2 0,1-1 0,-1 1 0,1 0 0,-2-2 0,2 2 0,0-1 0,0-2 0,0-1 0,-2-1 0,2 2 0,0 0 0,0 0 0,-1 0 0,-1-2 0,2 1 0,0 1 0,0 0 0,0 0 0,-3-2 0,1 0 0,-1 0 0,1 0 0,-1 0 0,0 0 0,0 0 0,0 0 0,0 0 0,1 0 0,-1 0 0,0 0 0,1 0 0,-1 0 0,1 0 0,0 0 0,0 0 0,0 0 0,-1 0 0,1 0 0,-1 0 0,-1 0 0,1 0 0,0 0 0,0 0 0,1 0 0,-1 0 0,0 0 0,0 0 0,0 0 0,0 0 0,0 0 0,0 0 0,1 0 0,0 0 0,0 0 0,0 0 0,0 0 0,0 0 0,-1 0 0,1 0 0,-1 0 0,0 0 0,1 0 0,-1 0 0,0 0 0,0 0 0,0 0 0,0 0 0,0 0 0,1 0 0,-1 0 0,0 2 0,0 0 0,0 2 0,1 0 0,-1 0 0,1 0 0,0-2 0,1-1 0,-1 1 0,-1-1 0,0 1 0,0 2 0,0-2 0,2 2 0,0-1 0,1 1 0,1 0 0,0 0 0,2 1 0,0 1 0,0 0 0,0-1 0,-1 1 0,2 0 0,1 1 0,-2 0 0,1-1 0,-1 1 0,0-1 0,2 2 0,-1-1 0,1 1 0,0-1 0,0 0 0,0 0 0,2-1 0,1-2 0,3-3 0,2-1 0,-2 2 0,-1 0 0,0 0 0,0 0 0,1-2 0,1 0 0,0 0 0,0 0 0,0 0 0,0 0 0,-2 2 0,0 0 0,-1 1 0,-1 1 0,1-1 0,-1 2 0,0 0 0,-1 1 0,1 1 0,-1 0 0,0 0 0,-1 1 0,1-3 0,0 1 0,0 0 0,2-1 0,-2 3 0,-1-2 0,1 1 0,-1-2 0,1 0 0,0 0 0,0 1 0,-2 1 0,1 0 0,1-1 0,0 1 0,-1-1 0,1-1 0,0 0 0,1-2 0,0 0 0,0 0 0,2-1 0,-2-1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20:56:40.1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20:56:41.4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20:56:42.7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20:56:43.9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20:56:44.6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20:56:45.3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20:56:46.3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20:56:47.0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20:56:47.9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20:56:49.6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20:56:31.1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20:56:51.1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20:56:51.9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20:56:52.8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20:56:54.7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20:56:55.8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20:56:58.0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20:57:01.2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9:12:27.7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22:52:36.5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22:53:43.7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24575,'0'15'0,"0"1"0,0 1 0,0 0 0,0 0 0,0-2 0,0 1 0,0-1 0,0-1 0,2 1 0,0-3 0,0 2 0,0 0 0,-2 3 0,0 3 0,0 0 0,0 0 0,0 0 0,0 0 0,0 0 0,0-4 0,0-3 0,0-1 0,0-2 0,0 3 0,0 0 0,0-1 0,0 1 0,0-1 0,0 0 0,2-1 0,0-1 0,0-2 0,1 1 0,1-2 0,3-2 0,1-3 0,0-2 0,0 1 0,1-1 0,-1 0 0,1 0 0,-1 0 0,0 0 0,1 0 0,-1-2 0,1-5 0,-1-3 0,0 0 0,0 0 0,-1 0 0,1 0 0,0-1 0,1-2 0,0 1 0,0 0 0,0 1 0,-1 2 0,1-3 0,0 2 0,0-1 0,0 0 0,0 3 0,0 0 0,0 1 0,-1-2 0,0 1 0,1 1 0,-1 1 0,1-1 0,-1 3 0,1-2 0,-1 1 0,-2 1 0,0 0 0,-1 2 0,1-1 0,1 1 0,1-1 0,-1 1 0,1 2 0,0-2 0,0 0 0,0-1 0,1 1 0,2 2 0,2 0 0,4 0 0,1 0 0,-1-1 0,0 1 0,1 0 0,-1 0 0,-3 0 0,0 0 0,-3 0 0,1 2 0,-3 2 0,-3 3 0,-2 0 0,-2 2 0,0 1 0,-2 2 0,0 4 0,0-1 0,0 1 0,0-1 0,0-1 0,0 3 0,0-2 0,0 2 0,-2 0 0,-3 0 0,-2 1 0,-2-1 0,1 0 0,1 1 0,0 0 0,2-1 0,-2 0 0,0-3 0,2 3 0,-1-1 0,1 0 0,2 1 0,0-2 0,1 0 0,-2 1 0,-1 1 0,0 2 0,0-2 0,1 0 0,-1-2 0,1-2 0,-1-1 0,1-3 0,0 0 0,1 0 0,1-1 0,2 1 0,1-3 0,3-2 0,1-2 0,4-2 0,2 0 0,5 0 0,2-2 0,1-2 0,-1-2 0,0-3 0,-2 1 0,0 1 0,0 1 0,-1-1 0,-1 0 0,0 0 0,1 0 0,2 0 0,-2-3 0,3 3 0,-1 0 0,0 2 0,3 0 0,0 0 0,0 2 0,0-1 0,-3 1 0,3-2 0,1 0 0,0 1 0,4-3 0,0 1 0,2-2 0,0 0 0,-2 1 0,-1 0 0,-2-1 0,-2 0 0,-1-1 0,-4-1 0,-3 2 0,-3-1 0,0 0 0,-1 1 0,1-1 0,-1 1 0,1-4 0,-2-2 0,-2-1 0,-3-2 0,-2 3 0,0 0 0,0-2 0,0 2 0,0-1 0,0 0 0,0 0 0,0-1 0,0-1 0,0 0 0,0 0 0,0-1 0,0 3 0,0 3 0,0 2 0,0 1 0,1 2 0,3 2 0,2 2 0,1 3 0,1 0 0,1 0 0,-1 0 0,0 0 0,1 0 0,1 0 0,1 0 0,1 0 0,1 0 0,-1 0 0,2 0 0,-3 0 0,1 0 0,-3 0 0,2 0 0,0 0 0,1 0 0,-1 0 0,0 0 0,1 0 0,2 2 0,0 2 0,1 3 0,-1 2 0,0 0 0,1 1 0,-1-1 0,0 0 0,-2 0 0,-1-1 0,-1 1 0,2 0 0,-1-2 0,0 1 0,-1 0 0,0-1 0,1 2 0,-2-1 0,0 1 0,0-1 0,-2 1 0,-3-1 0,-1 1 0,-2-1 0,-1 0 0,0 1 0,0 0 0,0 1 0,0 5 0,0 2 0,0 3 0,0 0 0,0 0 0,0 0 0,0 0 0,0-1 0,0-2 0,0-3 0,0-4 0,0-2 0,2-2 0,1-2 0,2-2 0,2-1 0,1-1 0,0 0 0,0 0 0,0 0 0,0 0 0,1 0 0,-1-1 0,1-3 0,0-8 0,-4 6 0,0-3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20:56:32.7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22:54:19.9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22:54:31.0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22:55:25.7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23:08:06.2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23:08:06.2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23:08:06.2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23:08:06.2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1T16:44:36.1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6 11599,'-8'-3'0,"1"1"0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20:56:33.9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20:56:34.8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20:56:35.8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20:56:37.0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20:56:37.8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20:56:38.8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FFDDE8-D4FC-204E-A2A8-50381F135E30}" type="datetimeFigureOut">
              <a:rPr lang="fr-FR" smtClean="0"/>
              <a:t>08/06/2024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E904AE-4497-8D4B-9195-1E44CF19F9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4402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E904AE-4497-8D4B-9195-1E44CF19F900}" type="slidenum">
              <a:rPr lang="fr-FR" smtClean="0"/>
              <a:t>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7250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E904AE-4497-8D4B-9195-1E44CF19F90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9642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E904AE-4497-8D4B-9195-1E44CF19F90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4831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E904AE-4497-8D4B-9195-1E44CF19F90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1937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E904AE-4497-8D4B-9195-1E44CF19F90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4367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A6EA5-7CBF-914F-861E-FB30161FD0C5}" type="datetime1">
              <a:rPr lang="fr-SN" smtClean="0"/>
              <a:t>08/06/2024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324D3-FDA7-444F-BBD9-A9587FB0CB9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6625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A6EA5-7CBF-914F-861E-FB30161FD0C5}" type="datetime1">
              <a:rPr lang="fr-SN" smtClean="0"/>
              <a:t>08/06/2024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324D3-FDA7-444F-BBD9-A9587FB0CB9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13755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A6EA5-7CBF-914F-861E-FB30161FD0C5}" type="datetime1">
              <a:rPr lang="fr-SN" smtClean="0"/>
              <a:t>08/06/2024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324D3-FDA7-444F-BBD9-A9587FB0CB9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6941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A6EA5-7CBF-914F-861E-FB30161FD0C5}" type="datetime1">
              <a:rPr lang="fr-SN" smtClean="0"/>
              <a:t>08/06/2024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324D3-FDA7-444F-BBD9-A9587FB0CB9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09577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A6EA5-7CBF-914F-861E-FB30161FD0C5}" type="datetime1">
              <a:rPr lang="fr-SN" smtClean="0"/>
              <a:t>08/06/2024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324D3-FDA7-444F-BBD9-A9587FB0CB9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45891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A6EA5-7CBF-914F-861E-FB30161FD0C5}" type="datetime1">
              <a:rPr lang="fr-SN" smtClean="0"/>
              <a:t>08/06/2024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324D3-FDA7-444F-BBD9-A9587FB0CB9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96958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A6EA5-7CBF-914F-861E-FB30161FD0C5}" type="datetime1">
              <a:rPr lang="fr-SN" smtClean="0"/>
              <a:t>08/06/2024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324D3-FDA7-444F-BBD9-A9587FB0CB9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21678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A6EA5-7CBF-914F-861E-FB30161FD0C5}" type="datetime1">
              <a:rPr lang="fr-SN" smtClean="0"/>
              <a:t>08/06/2024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324D3-FDA7-444F-BBD9-A9587FB0CB9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24822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A6EA5-7CBF-914F-861E-FB30161FD0C5}" type="datetime1">
              <a:rPr lang="fr-SN" smtClean="0"/>
              <a:t>08/06/2024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324D3-FDA7-444F-BBD9-A9587FB0CB9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1651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A6EA5-7CBF-914F-861E-FB30161FD0C5}" type="datetime1">
              <a:rPr lang="fr-SN" smtClean="0"/>
              <a:t>08/06/2024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324D3-FDA7-444F-BBD9-A9587FB0CB9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94700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A6EA5-7CBF-914F-861E-FB30161FD0C5}" type="datetime1">
              <a:rPr lang="fr-SN" smtClean="0"/>
              <a:t>08/06/2024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324D3-FDA7-444F-BBD9-A9587FB0CB9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34168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1A6EA5-7CBF-914F-861E-FB30161FD0C5}" type="datetime1">
              <a:rPr lang="fr-SN" smtClean="0"/>
              <a:t>08/06/2024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324D3-FDA7-444F-BBD9-A9587FB0CB9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73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.xml"/><Relationship Id="rId3" Type="http://schemas.openxmlformats.org/officeDocument/2006/relationships/image" Target="../media/image37.png"/><Relationship Id="rId7" Type="http://schemas.openxmlformats.org/officeDocument/2006/relationships/customXml" Target="../ink/ink34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customXml" Target="../ink/ink33.xml"/><Relationship Id="rId4" Type="http://schemas.openxmlformats.org/officeDocument/2006/relationships/image" Target="../media/image38.png"/><Relationship Id="rId9" Type="http://schemas.openxmlformats.org/officeDocument/2006/relationships/customXml" Target="../ink/ink3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arduino.blaisepascal.fr/category/materiel/programmation/page/2/" TargetMode="External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hyperlink" Target="https://pixabay.com/fr/terrain-de-football-football-rush-320100/" TargetMode="External"/><Relationship Id="rId9" Type="http://schemas.openxmlformats.org/officeDocument/2006/relationships/hyperlink" Target="https://svgsilh.com/image/308853.html" TargetMode="Externa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.xml"/><Relationship Id="rId18" Type="http://schemas.openxmlformats.org/officeDocument/2006/relationships/customXml" Target="../ink/ink13.xml"/><Relationship Id="rId26" Type="http://schemas.openxmlformats.org/officeDocument/2006/relationships/customXml" Target="../ink/ink21.xml"/><Relationship Id="rId39" Type="http://schemas.openxmlformats.org/officeDocument/2006/relationships/customXml" Target="../ink/ink29.xml"/><Relationship Id="rId21" Type="http://schemas.openxmlformats.org/officeDocument/2006/relationships/customXml" Target="../ink/ink16.xml"/><Relationship Id="rId42" Type="http://schemas.openxmlformats.org/officeDocument/2006/relationships/customXml" Target="../ink/ink31.xml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6" Type="http://schemas.openxmlformats.org/officeDocument/2006/relationships/customXml" Target="../ink/ink11.xml"/><Relationship Id="rId20" Type="http://schemas.openxmlformats.org/officeDocument/2006/relationships/customXml" Target="../ink/ink15.xml"/><Relationship Id="rId29" Type="http://schemas.openxmlformats.org/officeDocument/2006/relationships/customXml" Target="../ink/ink24.xml"/><Relationship Id="rId41" Type="http://schemas.openxmlformats.org/officeDocument/2006/relationships/customXml" Target="../ink/ink3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customXml" Target="../ink/ink6.xml"/><Relationship Id="rId24" Type="http://schemas.openxmlformats.org/officeDocument/2006/relationships/customXml" Target="../ink/ink19.xml"/><Relationship Id="rId32" Type="http://schemas.openxmlformats.org/officeDocument/2006/relationships/image" Target="../media/image16.png"/><Relationship Id="rId37" Type="http://schemas.openxmlformats.org/officeDocument/2006/relationships/customXml" Target="../ink/ink28.xml"/><Relationship Id="rId40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customXml" Target="../ink/ink10.xml"/><Relationship Id="rId23" Type="http://schemas.openxmlformats.org/officeDocument/2006/relationships/customXml" Target="../ink/ink18.xml"/><Relationship Id="rId28" Type="http://schemas.openxmlformats.org/officeDocument/2006/relationships/customXml" Target="../ink/ink23.xml"/><Relationship Id="rId36" Type="http://schemas.openxmlformats.org/officeDocument/2006/relationships/image" Target="../media/image120.png"/><Relationship Id="rId10" Type="http://schemas.openxmlformats.org/officeDocument/2006/relationships/customXml" Target="../ink/ink5.xml"/><Relationship Id="rId19" Type="http://schemas.openxmlformats.org/officeDocument/2006/relationships/customXml" Target="../ink/ink14.xml"/><Relationship Id="rId31" Type="http://schemas.openxmlformats.org/officeDocument/2006/relationships/customXml" Target="../ink/ink26.xml"/><Relationship Id="rId4" Type="http://schemas.openxmlformats.org/officeDocument/2006/relationships/customXml" Target="../ink/ink1.xml"/><Relationship Id="rId9" Type="http://schemas.openxmlformats.org/officeDocument/2006/relationships/customXml" Target="../ink/ink4.xml"/><Relationship Id="rId14" Type="http://schemas.openxmlformats.org/officeDocument/2006/relationships/customXml" Target="../ink/ink9.xml"/><Relationship Id="rId22" Type="http://schemas.openxmlformats.org/officeDocument/2006/relationships/customXml" Target="../ink/ink17.xml"/><Relationship Id="rId27" Type="http://schemas.openxmlformats.org/officeDocument/2006/relationships/customXml" Target="../ink/ink22.xml"/><Relationship Id="rId30" Type="http://schemas.openxmlformats.org/officeDocument/2006/relationships/customXml" Target="../ink/ink25.xml"/><Relationship Id="rId43" Type="http://schemas.openxmlformats.org/officeDocument/2006/relationships/customXml" Target="../ink/ink32.xml"/><Relationship Id="rId8" Type="http://schemas.openxmlformats.org/officeDocument/2006/relationships/customXml" Target="../ink/ink3.xml"/><Relationship Id="rId3" Type="http://schemas.openxmlformats.org/officeDocument/2006/relationships/image" Target="../media/image12.png"/><Relationship Id="rId12" Type="http://schemas.openxmlformats.org/officeDocument/2006/relationships/customXml" Target="../ink/ink7.xml"/><Relationship Id="rId17" Type="http://schemas.openxmlformats.org/officeDocument/2006/relationships/customXml" Target="../ink/ink12.xml"/><Relationship Id="rId25" Type="http://schemas.openxmlformats.org/officeDocument/2006/relationships/customXml" Target="../ink/ink20.xml"/><Relationship Id="rId33" Type="http://schemas.openxmlformats.org/officeDocument/2006/relationships/customXml" Target="../ink/ink27.xml"/><Relationship Id="rId38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svgsilh.com/image/308853.html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hyperlink" Target="https://pixabay.com/fr/terrain-de-football-football-rush-320100/" TargetMode="External"/><Relationship Id="rId10" Type="http://schemas.openxmlformats.org/officeDocument/2006/relationships/hyperlink" Target="https://technofaq.org/posts/2017/01/5-crucial-features-of-the-best-videography-cameras/" TargetMode="External"/><Relationship Id="rId4" Type="http://schemas.openxmlformats.org/officeDocument/2006/relationships/image" Target="../media/image6.jpg"/><Relationship Id="rId9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3D04149-EB91-7E74-9221-FEB15EECEEC4}"/>
              </a:ext>
            </a:extLst>
          </p:cNvPr>
          <p:cNvGrpSpPr/>
          <p:nvPr/>
        </p:nvGrpSpPr>
        <p:grpSpPr>
          <a:xfrm>
            <a:off x="-2501463" y="-634321"/>
            <a:ext cx="8126641" cy="8126641"/>
            <a:chOff x="-2541637" y="-1199534"/>
            <a:chExt cx="7566482" cy="756648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E66739B-4E6C-5090-A279-E5E7C28EF2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" r="30960"/>
            <a:stretch/>
          </p:blipFill>
          <p:spPr>
            <a:xfrm>
              <a:off x="-2296111" y="-845293"/>
              <a:ext cx="7075430" cy="6858000"/>
            </a:xfrm>
            <a:prstGeom prst="ellipse">
              <a:avLst/>
            </a:prstGeom>
          </p:spPr>
        </p:pic>
        <p:sp>
          <p:nvSpPr>
            <p:cNvPr id="6" name="Google Shape;956;p196">
              <a:extLst>
                <a:ext uri="{FF2B5EF4-FFF2-40B4-BE49-F238E27FC236}">
                  <a16:creationId xmlns:a16="http://schemas.microsoft.com/office/drawing/2014/main" id="{C1EE891E-F394-456A-A674-ACA0D56AD6C3}"/>
                </a:ext>
              </a:extLst>
            </p:cNvPr>
            <p:cNvSpPr/>
            <p:nvPr/>
          </p:nvSpPr>
          <p:spPr>
            <a:xfrm>
              <a:off x="-2541637" y="-1199534"/>
              <a:ext cx="7566482" cy="7566482"/>
            </a:xfrm>
            <a:prstGeom prst="ellipse">
              <a:avLst/>
            </a:prstGeom>
            <a:noFill/>
            <a:ln w="31750" cap="flat" cmpd="sng">
              <a:solidFill>
                <a:schemeClr val="lt1"/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" name="Google Shape;957;p196">
            <a:extLst>
              <a:ext uri="{FF2B5EF4-FFF2-40B4-BE49-F238E27FC236}">
                <a16:creationId xmlns:a16="http://schemas.microsoft.com/office/drawing/2014/main" id="{A7FFA509-E114-D681-DE31-29CE46109D0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45680" y="1063861"/>
            <a:ext cx="1430859" cy="83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958;p196">
            <a:extLst>
              <a:ext uri="{FF2B5EF4-FFF2-40B4-BE49-F238E27FC236}">
                <a16:creationId xmlns:a16="http://schemas.microsoft.com/office/drawing/2014/main" id="{3B3A2470-57F4-92DB-B070-008AC2D665D7}"/>
              </a:ext>
            </a:extLst>
          </p:cNvPr>
          <p:cNvSpPr/>
          <p:nvPr/>
        </p:nvSpPr>
        <p:spPr>
          <a:xfrm>
            <a:off x="6566823" y="-2316346"/>
            <a:ext cx="3932090" cy="3932090"/>
          </a:xfrm>
          <a:custGeom>
            <a:avLst/>
            <a:gdLst/>
            <a:ahLst/>
            <a:cxnLst/>
            <a:rect l="l" t="t" r="r" b="b"/>
            <a:pathLst>
              <a:path w="3932090" h="3932090" extrusionOk="0">
                <a:moveTo>
                  <a:pt x="1966045" y="462247"/>
                </a:moveTo>
                <a:cubicBezTo>
                  <a:pt x="1133131" y="462247"/>
                  <a:pt x="457920" y="1137458"/>
                  <a:pt x="457920" y="1970372"/>
                </a:cubicBezTo>
                <a:cubicBezTo>
                  <a:pt x="457920" y="2803286"/>
                  <a:pt x="1133131" y="3478497"/>
                  <a:pt x="1966045" y="3478497"/>
                </a:cubicBezTo>
                <a:cubicBezTo>
                  <a:pt x="2798959" y="3478497"/>
                  <a:pt x="3474170" y="2803286"/>
                  <a:pt x="3474170" y="1970372"/>
                </a:cubicBezTo>
                <a:cubicBezTo>
                  <a:pt x="3474170" y="1137458"/>
                  <a:pt x="2798959" y="462247"/>
                  <a:pt x="1966045" y="462247"/>
                </a:cubicBezTo>
                <a:close/>
                <a:moveTo>
                  <a:pt x="1966045" y="0"/>
                </a:moveTo>
                <a:cubicBezTo>
                  <a:pt x="3051862" y="0"/>
                  <a:pt x="3932090" y="880228"/>
                  <a:pt x="3932090" y="1966045"/>
                </a:cubicBezTo>
                <a:cubicBezTo>
                  <a:pt x="3932090" y="3051862"/>
                  <a:pt x="3051862" y="3932090"/>
                  <a:pt x="1966045" y="3932090"/>
                </a:cubicBezTo>
                <a:cubicBezTo>
                  <a:pt x="880228" y="3932090"/>
                  <a:pt x="0" y="3051862"/>
                  <a:pt x="0" y="1966045"/>
                </a:cubicBezTo>
                <a:cubicBezTo>
                  <a:pt x="0" y="880228"/>
                  <a:pt x="880228" y="0"/>
                  <a:pt x="1966045" y="0"/>
                </a:cubicBezTo>
                <a:close/>
              </a:path>
            </a:pathLst>
          </a:custGeom>
          <a:solidFill>
            <a:schemeClr val="lt1">
              <a:alpha val="4588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59;p196">
            <a:extLst>
              <a:ext uri="{FF2B5EF4-FFF2-40B4-BE49-F238E27FC236}">
                <a16:creationId xmlns:a16="http://schemas.microsoft.com/office/drawing/2014/main" id="{3B067311-D31E-2CCF-AAFA-B5EC7EED6D44}"/>
              </a:ext>
            </a:extLst>
          </p:cNvPr>
          <p:cNvSpPr/>
          <p:nvPr/>
        </p:nvSpPr>
        <p:spPr>
          <a:xfrm>
            <a:off x="10861109" y="2189028"/>
            <a:ext cx="3932090" cy="3932090"/>
          </a:xfrm>
          <a:prstGeom prst="ellipse">
            <a:avLst/>
          </a:prstGeom>
          <a:solidFill>
            <a:schemeClr val="lt1">
              <a:alpha val="4588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CFB8B3-C909-14C8-7274-6A4EECD0A5A5}"/>
              </a:ext>
            </a:extLst>
          </p:cNvPr>
          <p:cNvSpPr txBox="1"/>
          <p:nvPr/>
        </p:nvSpPr>
        <p:spPr>
          <a:xfrm>
            <a:off x="5263167" y="2488356"/>
            <a:ext cx="609063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MESURE DE LA DISTANCE PARCOURUE PAR UN FOOTBALLEUR ET EVALUATION DE L</a:t>
            </a:r>
            <a:r>
              <a:rPr lang="en-US" sz="2000" b="1" dirty="0">
                <a:solidFill>
                  <a:schemeClr val="bg1"/>
                </a:solidFill>
                <a:latin typeface="Montserrat" panose="00000500000000000000" pitchFamily="2" charset="0"/>
              </a:rPr>
              <a:t>’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INCERTITUDE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9214C59-EC39-6999-1CC8-120B44EE5D61}"/>
              </a:ext>
            </a:extLst>
          </p:cNvPr>
          <p:cNvSpPr txBox="1"/>
          <p:nvPr/>
        </p:nvSpPr>
        <p:spPr>
          <a:xfrm>
            <a:off x="6458352" y="3537338"/>
            <a:ext cx="3407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MOUHAMED NOUROU DINE CISSE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4EBAB7D-1D98-70B8-E04C-64981E66F4EF}"/>
              </a:ext>
            </a:extLst>
          </p:cNvPr>
          <p:cNvSpPr txBox="1"/>
          <p:nvPr/>
        </p:nvSpPr>
        <p:spPr>
          <a:xfrm>
            <a:off x="6142853" y="3850097"/>
            <a:ext cx="4002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Travaux d’initiative personnelle encadrés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(TIPE) 2023-2024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1075B0C-1E7A-4A18-83F4-52C5D09B4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324D3-FDA7-444F-BBD9-A9587FB0CB9C}" type="slidenum">
              <a:rPr lang="en-US" sz="2400" smtClean="0"/>
              <a:t>0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3414810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15B9599-E2CB-D868-3D54-7E3DB866AB48}"/>
              </a:ext>
            </a:extLst>
          </p:cNvPr>
          <p:cNvSpPr/>
          <p:nvPr/>
        </p:nvSpPr>
        <p:spPr>
          <a:xfrm>
            <a:off x="-1" y="0"/>
            <a:ext cx="12192001" cy="7865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/>
            </a:pPr>
            <a:endParaRPr lang="en-US" sz="3600" dirty="0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C5A397B-95D8-B00D-22D6-CC315F19D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324D3-FDA7-444F-BBD9-A9587FB0CB9C}" type="slidenum">
              <a:rPr lang="en-US" sz="2400" smtClean="0"/>
              <a:t>9</a:t>
            </a:fld>
            <a:endParaRPr lang="en-US" sz="24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EA0DBEE-53BA-3FA1-55FD-2508BA7B882F}"/>
              </a:ext>
            </a:extLst>
          </p:cNvPr>
          <p:cNvSpPr txBox="1"/>
          <p:nvPr/>
        </p:nvSpPr>
        <p:spPr>
          <a:xfrm>
            <a:off x="0" y="131640"/>
            <a:ext cx="6126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/>
              <a:t>Distribution gaussienne :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C0173EB-FC79-BD47-49B0-DCE8F281C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" y="918141"/>
            <a:ext cx="5479599" cy="3566773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DBCDDB91-BD59-6898-2A3B-6BC7E1B7DCCC}"/>
              </a:ext>
            </a:extLst>
          </p:cNvPr>
          <p:cNvSpPr txBox="1"/>
          <p:nvPr/>
        </p:nvSpPr>
        <p:spPr>
          <a:xfrm>
            <a:off x="333005" y="4484914"/>
            <a:ext cx="27302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Distance réelle = 361 m</a:t>
            </a:r>
          </a:p>
          <a:p>
            <a:r>
              <a:rPr lang="fr-FR" dirty="0"/>
              <a:t>Distance relevée = 349 m</a:t>
            </a:r>
          </a:p>
          <a:p>
            <a:r>
              <a:rPr lang="fr-FR" dirty="0"/>
              <a:t>Distance moyenne = 367 m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9A130474-6DD4-2DE7-361A-E390A2D45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1435" y="918141"/>
            <a:ext cx="5272261" cy="508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239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15B9599-E2CB-D868-3D54-7E3DB866AB48}"/>
              </a:ext>
            </a:extLst>
          </p:cNvPr>
          <p:cNvSpPr/>
          <p:nvPr/>
        </p:nvSpPr>
        <p:spPr>
          <a:xfrm>
            <a:off x="-1" y="0"/>
            <a:ext cx="12192001" cy="7865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/>
            </a:pPr>
            <a:endParaRPr lang="en-US" sz="3600" dirty="0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C5A397B-95D8-B00D-22D6-CC315F19D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324D3-FDA7-444F-BBD9-A9587FB0CB9C}" type="slidenum">
              <a:rPr lang="en-US" sz="2400" smtClean="0"/>
              <a:t>10</a:t>
            </a:fld>
            <a:endParaRPr lang="en-US" sz="24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EA0DBEE-53BA-3FA1-55FD-2508BA7B882F}"/>
              </a:ext>
            </a:extLst>
          </p:cNvPr>
          <p:cNvSpPr txBox="1"/>
          <p:nvPr/>
        </p:nvSpPr>
        <p:spPr>
          <a:xfrm>
            <a:off x="0" y="131640"/>
            <a:ext cx="6126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/>
              <a:t>Distribution uniforme :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2D84ADA6-824C-96AF-F5B8-19392909A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8124" y="2385350"/>
            <a:ext cx="4682370" cy="3877943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A7BD7525-38ED-8E9D-BECE-290FF9F607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7851" y="2411273"/>
            <a:ext cx="4682371" cy="3750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5F948B50-129B-79B4-F0A2-C90F237FE459}"/>
                  </a:ext>
                </a:extLst>
              </p:cNvPr>
              <p:cNvSpPr txBox="1"/>
              <p:nvPr/>
            </p:nvSpPr>
            <p:spPr>
              <a:xfrm>
                <a:off x="149565" y="2973115"/>
                <a:ext cx="2676275" cy="131330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m:rPr>
                            <m:nor/>
                          </m:rPr>
                          <a:rPr lang="fr-FR" sz="2400" dirty="0"/>
                          <m:t>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fr-FR" dirty="0"/>
                  <a:t>)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5F948B50-129B-79B4-F0A2-C90F237FE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65" y="2973115"/>
                <a:ext cx="2676275" cy="1313308"/>
              </a:xfrm>
              <a:prstGeom prst="rect">
                <a:avLst/>
              </a:prstGeom>
              <a:blipFill>
                <a:blip r:embed="rId4"/>
                <a:stretch>
                  <a:fillRect l="-5634" t="-476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ZoneTexte 37">
            <a:extLst>
              <a:ext uri="{FF2B5EF4-FFF2-40B4-BE49-F238E27FC236}">
                <a16:creationId xmlns:a16="http://schemas.microsoft.com/office/drawing/2014/main" id="{DA90FF4A-6C7B-6357-7A68-CAC8BBA0081F}"/>
              </a:ext>
            </a:extLst>
          </p:cNvPr>
          <p:cNvSpPr txBox="1"/>
          <p:nvPr/>
        </p:nvSpPr>
        <p:spPr>
          <a:xfrm>
            <a:off x="3288905" y="1598343"/>
            <a:ext cx="400158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Liste abscisse = [52, 43.8, 36.8]</a:t>
            </a:r>
          </a:p>
          <a:p>
            <a:endParaRPr lang="fr-FR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86CCBDA1-E2F4-261B-2E98-7F23FBFF1B20}"/>
              </a:ext>
            </a:extLst>
          </p:cNvPr>
          <p:cNvSpPr txBox="1"/>
          <p:nvPr/>
        </p:nvSpPr>
        <p:spPr>
          <a:xfrm>
            <a:off x="7630886" y="1563959"/>
            <a:ext cx="4561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Liste ordonnées = [42.6, 38.4, 38.4</a:t>
            </a:r>
            <a:r>
              <a:rPr lang="fr-FR" dirty="0"/>
              <a:t>]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D09C217A-9F23-22C1-9AA6-3B4BA9570F35}"/>
              </a:ext>
            </a:extLst>
          </p:cNvPr>
          <p:cNvSpPr txBox="1"/>
          <p:nvPr/>
        </p:nvSpPr>
        <p:spPr>
          <a:xfrm>
            <a:off x="91777" y="2347945"/>
            <a:ext cx="109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Formule: 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A8B56FCA-65DC-67E3-CE47-C06AACF2148A}"/>
              </a:ext>
            </a:extLst>
          </p:cNvPr>
          <p:cNvSpPr txBox="1"/>
          <p:nvPr/>
        </p:nvSpPr>
        <p:spPr>
          <a:xfrm>
            <a:off x="3288905" y="1132167"/>
            <a:ext cx="1059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Exemple:</a:t>
            </a:r>
          </a:p>
        </p:txBody>
      </p:sp>
      <p:sp>
        <p:nvSpPr>
          <p:cNvPr id="47" name="Autre processus 46">
            <a:extLst>
              <a:ext uri="{FF2B5EF4-FFF2-40B4-BE49-F238E27FC236}">
                <a16:creationId xmlns:a16="http://schemas.microsoft.com/office/drawing/2014/main" id="{458DB8A8-DCA2-5F8C-7C6A-953EC8FE7F85}"/>
              </a:ext>
            </a:extLst>
          </p:cNvPr>
          <p:cNvSpPr/>
          <p:nvPr/>
        </p:nvSpPr>
        <p:spPr>
          <a:xfrm>
            <a:off x="149565" y="1172029"/>
            <a:ext cx="2582749" cy="738663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Générateur </a:t>
            </a:r>
          </a:p>
          <a:p>
            <a:pPr algn="ctr"/>
            <a:r>
              <a:rPr lang="fr-FR" dirty="0"/>
              <a:t>De coordonnées</a:t>
            </a:r>
          </a:p>
        </p:txBody>
      </p:sp>
    </p:spTree>
    <p:extLst>
      <p:ext uri="{BB962C8B-B14F-4D97-AF65-F5344CB8AC3E}">
        <p14:creationId xmlns:p14="http://schemas.microsoft.com/office/powerpoint/2010/main" val="2096858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15B9599-E2CB-D868-3D54-7E3DB866AB48}"/>
              </a:ext>
            </a:extLst>
          </p:cNvPr>
          <p:cNvSpPr/>
          <p:nvPr/>
        </p:nvSpPr>
        <p:spPr>
          <a:xfrm>
            <a:off x="-1" y="0"/>
            <a:ext cx="12192001" cy="7865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/>
            </a:pPr>
            <a:endParaRPr lang="en-US" sz="3600" dirty="0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C5A397B-95D8-B00D-22D6-CC315F19D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324D3-FDA7-444F-BBD9-A9587FB0CB9C}" type="slidenum">
              <a:rPr lang="en-US" sz="2400" smtClean="0"/>
              <a:t>11</a:t>
            </a:fld>
            <a:endParaRPr lang="en-US" sz="24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628B436-FCD4-56CD-5614-B1D7C145D95B}"/>
              </a:ext>
            </a:extLst>
          </p:cNvPr>
          <p:cNvSpPr txBox="1"/>
          <p:nvPr/>
        </p:nvSpPr>
        <p:spPr>
          <a:xfrm>
            <a:off x="224287" y="140170"/>
            <a:ext cx="3677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Distribution uniforme :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99BC19E-CE16-EAAF-F1D0-C2258A6AA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6671"/>
            <a:ext cx="5802086" cy="377668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6D2F42E-BC63-E015-AD63-27247C514FDE}"/>
              </a:ext>
            </a:extLst>
          </p:cNvPr>
          <p:cNvSpPr txBox="1"/>
          <p:nvPr/>
        </p:nvSpPr>
        <p:spPr>
          <a:xfrm>
            <a:off x="408331" y="4843527"/>
            <a:ext cx="61264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Distance réelle = 361 m</a:t>
            </a:r>
          </a:p>
          <a:p>
            <a:r>
              <a:rPr lang="fr-FR" dirty="0"/>
              <a:t>Distance relevée = 349 m</a:t>
            </a:r>
          </a:p>
          <a:p>
            <a:r>
              <a:rPr lang="fr-FR" dirty="0"/>
              <a:t>Distance moyenne = 382 m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F20F34A1-DA29-E76D-294C-5EC9C2143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9719" y="856692"/>
            <a:ext cx="5073950" cy="505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04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15B9599-E2CB-D868-3D54-7E3DB866AB48}"/>
              </a:ext>
            </a:extLst>
          </p:cNvPr>
          <p:cNvSpPr/>
          <p:nvPr/>
        </p:nvSpPr>
        <p:spPr>
          <a:xfrm>
            <a:off x="-1" y="0"/>
            <a:ext cx="12192001" cy="7865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/>
            </a:pPr>
            <a:endParaRPr lang="en-US" sz="3600" dirty="0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C5A397B-95D8-B00D-22D6-CC315F19D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324D3-FDA7-444F-BBD9-A9587FB0CB9C}" type="slidenum">
              <a:rPr lang="en-US" sz="2400" smtClean="0"/>
              <a:t>12</a:t>
            </a:fld>
            <a:endParaRPr lang="en-US" sz="24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628B436-FCD4-56CD-5614-B1D7C145D95B}"/>
              </a:ext>
            </a:extLst>
          </p:cNvPr>
          <p:cNvSpPr txBox="1"/>
          <p:nvPr/>
        </p:nvSpPr>
        <p:spPr>
          <a:xfrm>
            <a:off x="224287" y="140170"/>
            <a:ext cx="35991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Distribution uniforme: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6D2F42E-BC63-E015-AD63-27247C514FDE}"/>
              </a:ext>
            </a:extLst>
          </p:cNvPr>
          <p:cNvSpPr txBox="1"/>
          <p:nvPr/>
        </p:nvSpPr>
        <p:spPr>
          <a:xfrm>
            <a:off x="224287" y="5551922"/>
            <a:ext cx="2743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Distance réelle = 361 m</a:t>
            </a:r>
          </a:p>
          <a:p>
            <a:r>
              <a:rPr lang="fr-FR" dirty="0"/>
              <a:t>Distance relevée = 349 m</a:t>
            </a:r>
          </a:p>
          <a:p>
            <a:r>
              <a:rPr lang="fr-FR" dirty="0"/>
              <a:t>Distance moyenne = 356 m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BF9E90D-3E3C-E960-7919-4E253FD33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29415"/>
            <a:ext cx="5747658" cy="374125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5E2AF0D-731D-22C6-1513-44F7F4A48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95070" y="1190827"/>
            <a:ext cx="5072643" cy="5058668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6D5FFF72-E5A4-3499-7572-3FCF158CF186}"/>
              </a:ext>
            </a:extLst>
          </p:cNvPr>
          <p:cNvSpPr txBox="1"/>
          <p:nvPr/>
        </p:nvSpPr>
        <p:spPr>
          <a:xfrm>
            <a:off x="108856" y="1064107"/>
            <a:ext cx="5572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1" dirty="0"/>
              <a:t>Choix du nombre de points à relever par unité de temps:</a:t>
            </a:r>
          </a:p>
          <a:p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B816D31-B692-90E8-8BB7-B223FA45E0A1}"/>
              </a:ext>
            </a:extLst>
          </p:cNvPr>
          <p:cNvSpPr txBox="1"/>
          <p:nvPr/>
        </p:nvSpPr>
        <p:spPr>
          <a:xfrm>
            <a:off x="7936839" y="860641"/>
            <a:ext cx="341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Avec un point relevé par seconde</a:t>
            </a:r>
          </a:p>
        </p:txBody>
      </p:sp>
    </p:spTree>
    <p:extLst>
      <p:ext uri="{BB962C8B-B14F-4D97-AF65-F5344CB8AC3E}">
        <p14:creationId xmlns:p14="http://schemas.microsoft.com/office/powerpoint/2010/main" val="3550398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15B9599-E2CB-D868-3D54-7E3DB866AB48}"/>
              </a:ext>
            </a:extLst>
          </p:cNvPr>
          <p:cNvSpPr/>
          <p:nvPr/>
        </p:nvSpPr>
        <p:spPr>
          <a:xfrm>
            <a:off x="-1" y="0"/>
            <a:ext cx="12192001" cy="7865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/>
            </a:pPr>
            <a:endParaRPr lang="en-US" sz="3600" dirty="0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C5A397B-95D8-B00D-22D6-CC315F19D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324D3-FDA7-444F-BBD9-A9587FB0CB9C}" type="slidenum">
              <a:rPr lang="en-US" sz="2400" smtClean="0"/>
              <a:t>13</a:t>
            </a:fld>
            <a:endParaRPr lang="en-US" sz="24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628B436-FCD4-56CD-5614-B1D7C145D95B}"/>
              </a:ext>
            </a:extLst>
          </p:cNvPr>
          <p:cNvSpPr txBox="1"/>
          <p:nvPr/>
        </p:nvSpPr>
        <p:spPr>
          <a:xfrm>
            <a:off x="224287" y="140170"/>
            <a:ext cx="3405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/>
              <a:t>Etude statistique</a:t>
            </a:r>
          </a:p>
        </p:txBody>
      </p:sp>
      <p:sp>
        <p:nvSpPr>
          <p:cNvPr id="5" name="Processus 4">
            <a:extLst>
              <a:ext uri="{FF2B5EF4-FFF2-40B4-BE49-F238E27FC236}">
                <a16:creationId xmlns:a16="http://schemas.microsoft.com/office/drawing/2014/main" id="{DAE00E09-56F1-4E3C-C310-BF64FEB1E39D}"/>
              </a:ext>
            </a:extLst>
          </p:cNvPr>
          <p:cNvSpPr/>
          <p:nvPr/>
        </p:nvSpPr>
        <p:spPr>
          <a:xfrm>
            <a:off x="133330" y="1801735"/>
            <a:ext cx="1435140" cy="786501"/>
          </a:xfrm>
          <a:prstGeom prst="flowChartProcess">
            <a:avLst/>
          </a:prstGeom>
          <a:solidFill>
            <a:schemeClr val="accent4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Listes des coordonnées relevées</a:t>
            </a:r>
          </a:p>
        </p:txBody>
      </p:sp>
      <p:sp>
        <p:nvSpPr>
          <p:cNvPr id="12" name="Flèche vers le bas 11">
            <a:extLst>
              <a:ext uri="{FF2B5EF4-FFF2-40B4-BE49-F238E27FC236}">
                <a16:creationId xmlns:a16="http://schemas.microsoft.com/office/drawing/2014/main" id="{D2F5746A-31F8-C56D-4155-81B4A2DB6093}"/>
              </a:ext>
            </a:extLst>
          </p:cNvPr>
          <p:cNvSpPr/>
          <p:nvPr/>
        </p:nvSpPr>
        <p:spPr>
          <a:xfrm rot="16200000">
            <a:off x="1707937" y="1984232"/>
            <a:ext cx="152400" cy="40335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en angle 19">
            <a:extLst>
              <a:ext uri="{FF2B5EF4-FFF2-40B4-BE49-F238E27FC236}">
                <a16:creationId xmlns:a16="http://schemas.microsoft.com/office/drawing/2014/main" id="{31B7C7C1-37F2-A58A-C4A0-DA2968C2A6B3}"/>
              </a:ext>
            </a:extLst>
          </p:cNvPr>
          <p:cNvCxnSpPr>
            <a:cxnSpLocks/>
            <a:stCxn id="47" idx="0"/>
            <a:endCxn id="30" idx="1"/>
          </p:cNvCxnSpPr>
          <p:nvPr/>
        </p:nvCxnSpPr>
        <p:spPr>
          <a:xfrm rot="5400000" flipH="1" flipV="1">
            <a:off x="3085875" y="1302376"/>
            <a:ext cx="418813" cy="75376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Autre processus 27">
            <a:extLst>
              <a:ext uri="{FF2B5EF4-FFF2-40B4-BE49-F238E27FC236}">
                <a16:creationId xmlns:a16="http://schemas.microsoft.com/office/drawing/2014/main" id="{60ACD067-710A-78FC-9077-B6FD3B23C7ED}"/>
              </a:ext>
            </a:extLst>
          </p:cNvPr>
          <p:cNvSpPr/>
          <p:nvPr/>
        </p:nvSpPr>
        <p:spPr>
          <a:xfrm>
            <a:off x="3670902" y="2616681"/>
            <a:ext cx="1355724" cy="61264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Distribution gaussienne</a:t>
            </a:r>
          </a:p>
        </p:txBody>
      </p:sp>
      <p:sp>
        <p:nvSpPr>
          <p:cNvPr id="30" name="Autre processus 29">
            <a:extLst>
              <a:ext uri="{FF2B5EF4-FFF2-40B4-BE49-F238E27FC236}">
                <a16:creationId xmlns:a16="http://schemas.microsoft.com/office/drawing/2014/main" id="{E770BDA3-1B70-69AF-1041-3636297E4F4D}"/>
              </a:ext>
            </a:extLst>
          </p:cNvPr>
          <p:cNvSpPr/>
          <p:nvPr/>
        </p:nvSpPr>
        <p:spPr>
          <a:xfrm>
            <a:off x="3672161" y="1163525"/>
            <a:ext cx="1410992" cy="61264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Distribution uniforme</a:t>
            </a:r>
          </a:p>
        </p:txBody>
      </p:sp>
      <p:cxnSp>
        <p:nvCxnSpPr>
          <p:cNvPr id="32" name="Connecteur en angle 31">
            <a:extLst>
              <a:ext uri="{FF2B5EF4-FFF2-40B4-BE49-F238E27FC236}">
                <a16:creationId xmlns:a16="http://schemas.microsoft.com/office/drawing/2014/main" id="{29E6E5E5-21DC-954C-16FF-CDABF66ED825}"/>
              </a:ext>
            </a:extLst>
          </p:cNvPr>
          <p:cNvCxnSpPr>
            <a:cxnSpLocks/>
            <a:stCxn id="47" idx="2"/>
            <a:endCxn id="28" idx="1"/>
          </p:cNvCxnSpPr>
          <p:nvPr/>
        </p:nvCxnSpPr>
        <p:spPr>
          <a:xfrm rot="16200000" flipH="1">
            <a:off x="3083804" y="2335906"/>
            <a:ext cx="421695" cy="75250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Autre processus 43">
            <a:extLst>
              <a:ext uri="{FF2B5EF4-FFF2-40B4-BE49-F238E27FC236}">
                <a16:creationId xmlns:a16="http://schemas.microsoft.com/office/drawing/2014/main" id="{EF45F886-88D3-2111-A803-186337D0841A}"/>
              </a:ext>
            </a:extLst>
          </p:cNvPr>
          <p:cNvSpPr/>
          <p:nvPr/>
        </p:nvSpPr>
        <p:spPr>
          <a:xfrm>
            <a:off x="8076451" y="1921496"/>
            <a:ext cx="2106613" cy="61264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Calcul segment &amp; matrice segments</a:t>
            </a:r>
          </a:p>
        </p:txBody>
      </p:sp>
      <p:sp>
        <p:nvSpPr>
          <p:cNvPr id="47" name="Autre processus 46">
            <a:extLst>
              <a:ext uri="{FF2B5EF4-FFF2-40B4-BE49-F238E27FC236}">
                <a16:creationId xmlns:a16="http://schemas.microsoft.com/office/drawing/2014/main" id="{07417B18-2A24-24FF-776B-CA6BEDB1B360}"/>
              </a:ext>
            </a:extLst>
          </p:cNvPr>
          <p:cNvSpPr/>
          <p:nvPr/>
        </p:nvSpPr>
        <p:spPr>
          <a:xfrm>
            <a:off x="2008936" y="1888662"/>
            <a:ext cx="1818930" cy="61264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Générateur </a:t>
            </a:r>
          </a:p>
          <a:p>
            <a:pPr algn="ctr"/>
            <a:r>
              <a:rPr lang="fr-FR" dirty="0"/>
              <a:t>De coordonnées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D55262BE-1274-CBED-30F0-63B28E5D2A28}"/>
              </a:ext>
            </a:extLst>
          </p:cNvPr>
          <p:cNvSpPr txBox="1"/>
          <p:nvPr/>
        </p:nvSpPr>
        <p:spPr>
          <a:xfrm>
            <a:off x="5295742" y="1818806"/>
            <a:ext cx="1141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Matrices coordonnées</a:t>
            </a:r>
          </a:p>
        </p:txBody>
      </p:sp>
      <p:sp>
        <p:nvSpPr>
          <p:cNvPr id="56" name="Autre processus 55">
            <a:extLst>
              <a:ext uri="{FF2B5EF4-FFF2-40B4-BE49-F238E27FC236}">
                <a16:creationId xmlns:a16="http://schemas.microsoft.com/office/drawing/2014/main" id="{B2B2AEBE-476E-C8ED-9F4C-B12024961601}"/>
              </a:ext>
            </a:extLst>
          </p:cNvPr>
          <p:cNvSpPr/>
          <p:nvPr/>
        </p:nvSpPr>
        <p:spPr>
          <a:xfrm>
            <a:off x="6310044" y="1931930"/>
            <a:ext cx="1355724" cy="61264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Distance Euclidienne</a:t>
            </a:r>
          </a:p>
        </p:txBody>
      </p:sp>
      <p:sp>
        <p:nvSpPr>
          <p:cNvPr id="61" name="Autre processus 60">
            <a:extLst>
              <a:ext uri="{FF2B5EF4-FFF2-40B4-BE49-F238E27FC236}">
                <a16:creationId xmlns:a16="http://schemas.microsoft.com/office/drawing/2014/main" id="{D0033B25-B7EA-D243-E4DC-C457C65F5E60}"/>
              </a:ext>
            </a:extLst>
          </p:cNvPr>
          <p:cNvSpPr/>
          <p:nvPr/>
        </p:nvSpPr>
        <p:spPr>
          <a:xfrm>
            <a:off x="6193486" y="2726599"/>
            <a:ext cx="1574150" cy="515431"/>
          </a:xfrm>
          <a:prstGeom prst="flowChartAlternateProces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Histogramme</a:t>
            </a:r>
          </a:p>
          <a:p>
            <a:pPr algn="ctr"/>
            <a:r>
              <a:rPr lang="fr-FR" dirty="0"/>
              <a:t>distances</a:t>
            </a:r>
          </a:p>
        </p:txBody>
      </p:sp>
      <p:cxnSp>
        <p:nvCxnSpPr>
          <p:cNvPr id="71" name="Connecteur droit avec flèche 70">
            <a:extLst>
              <a:ext uri="{FF2B5EF4-FFF2-40B4-BE49-F238E27FC236}">
                <a16:creationId xmlns:a16="http://schemas.microsoft.com/office/drawing/2014/main" id="{A9EB0F95-DF37-F80B-43C0-8200940D96B0}"/>
              </a:ext>
            </a:extLst>
          </p:cNvPr>
          <p:cNvCxnSpPr>
            <a:cxnSpLocks/>
            <a:stCxn id="56" idx="3"/>
            <a:endCxn id="44" idx="1"/>
          </p:cNvCxnSpPr>
          <p:nvPr/>
        </p:nvCxnSpPr>
        <p:spPr>
          <a:xfrm flipV="1">
            <a:off x="7665768" y="2227820"/>
            <a:ext cx="410683" cy="104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Connecteur en angle 77">
            <a:extLst>
              <a:ext uri="{FF2B5EF4-FFF2-40B4-BE49-F238E27FC236}">
                <a16:creationId xmlns:a16="http://schemas.microsoft.com/office/drawing/2014/main" id="{5443A523-B276-69BB-6C8B-0D3A5366FF9F}"/>
              </a:ext>
            </a:extLst>
          </p:cNvPr>
          <p:cNvCxnSpPr>
            <a:cxnSpLocks/>
            <a:stCxn id="44" idx="3"/>
            <a:endCxn id="87" idx="0"/>
          </p:cNvCxnSpPr>
          <p:nvPr/>
        </p:nvCxnSpPr>
        <p:spPr>
          <a:xfrm>
            <a:off x="10183064" y="2227820"/>
            <a:ext cx="586211" cy="169578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ZoneTexte 84">
            <a:extLst>
              <a:ext uri="{FF2B5EF4-FFF2-40B4-BE49-F238E27FC236}">
                <a16:creationId xmlns:a16="http://schemas.microsoft.com/office/drawing/2014/main" id="{2E28BF6C-8905-F8BC-FB72-A2C4FCDA4189}"/>
              </a:ext>
            </a:extLst>
          </p:cNvPr>
          <p:cNvSpPr txBox="1"/>
          <p:nvPr/>
        </p:nvSpPr>
        <p:spPr>
          <a:xfrm rot="5400000">
            <a:off x="10232237" y="2937214"/>
            <a:ext cx="1307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Matrice segments</a:t>
            </a:r>
          </a:p>
        </p:txBody>
      </p:sp>
      <p:sp>
        <p:nvSpPr>
          <p:cNvPr id="87" name="Autre processus 86">
            <a:extLst>
              <a:ext uri="{FF2B5EF4-FFF2-40B4-BE49-F238E27FC236}">
                <a16:creationId xmlns:a16="http://schemas.microsoft.com/office/drawing/2014/main" id="{508E39CC-56D9-3303-9C2E-688BC6B4F55F}"/>
              </a:ext>
            </a:extLst>
          </p:cNvPr>
          <p:cNvSpPr/>
          <p:nvPr/>
        </p:nvSpPr>
        <p:spPr>
          <a:xfrm>
            <a:off x="9982200" y="3923609"/>
            <a:ext cx="1574150" cy="61264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Matrice</a:t>
            </a:r>
          </a:p>
          <a:p>
            <a:pPr algn="ctr"/>
            <a:r>
              <a:rPr lang="fr-FR" dirty="0"/>
              <a:t>covariance</a:t>
            </a:r>
          </a:p>
        </p:txBody>
      </p:sp>
      <p:cxnSp>
        <p:nvCxnSpPr>
          <p:cNvPr id="103" name="Connecteur droit avec flèche 102">
            <a:extLst>
              <a:ext uri="{FF2B5EF4-FFF2-40B4-BE49-F238E27FC236}">
                <a16:creationId xmlns:a16="http://schemas.microsoft.com/office/drawing/2014/main" id="{575BFD8D-2B26-9C3D-79DC-E6DF0C67AA4A}"/>
              </a:ext>
            </a:extLst>
          </p:cNvPr>
          <p:cNvCxnSpPr>
            <a:cxnSpLocks/>
            <a:stCxn id="44" idx="2"/>
            <a:endCxn id="132" idx="0"/>
          </p:cNvCxnSpPr>
          <p:nvPr/>
        </p:nvCxnSpPr>
        <p:spPr>
          <a:xfrm flipH="1">
            <a:off x="9123502" y="2534144"/>
            <a:ext cx="6256" cy="1908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Connecteur droit avec flèche 106">
            <a:extLst>
              <a:ext uri="{FF2B5EF4-FFF2-40B4-BE49-F238E27FC236}">
                <a16:creationId xmlns:a16="http://schemas.microsoft.com/office/drawing/2014/main" id="{394654EF-2B79-CC81-2C7E-F15857E7923F}"/>
              </a:ext>
            </a:extLst>
          </p:cNvPr>
          <p:cNvCxnSpPr>
            <a:cxnSpLocks/>
            <a:stCxn id="56" idx="2"/>
            <a:endCxn id="61" idx="0"/>
          </p:cNvCxnSpPr>
          <p:nvPr/>
        </p:nvCxnSpPr>
        <p:spPr>
          <a:xfrm flipH="1">
            <a:off x="6980561" y="2544578"/>
            <a:ext cx="7345" cy="1820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75BF3A9B-E8D3-BA86-AC2E-3A9D92CCC7AC}"/>
              </a:ext>
            </a:extLst>
          </p:cNvPr>
          <p:cNvCxnSpPr>
            <a:cxnSpLocks/>
            <a:stCxn id="56" idx="0"/>
            <a:endCxn id="119" idx="2"/>
          </p:cNvCxnSpPr>
          <p:nvPr/>
        </p:nvCxnSpPr>
        <p:spPr>
          <a:xfrm flipV="1">
            <a:off x="6987906" y="1781231"/>
            <a:ext cx="0" cy="1506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9" name="Autre processus 118">
            <a:extLst>
              <a:ext uri="{FF2B5EF4-FFF2-40B4-BE49-F238E27FC236}">
                <a16:creationId xmlns:a16="http://schemas.microsoft.com/office/drawing/2014/main" id="{1FEDDBFA-DB9C-ADB8-E654-606DC001E43A}"/>
              </a:ext>
            </a:extLst>
          </p:cNvPr>
          <p:cNvSpPr/>
          <p:nvPr/>
        </p:nvSpPr>
        <p:spPr>
          <a:xfrm>
            <a:off x="5997547" y="1168583"/>
            <a:ext cx="1980717" cy="612648"/>
          </a:xfrm>
          <a:prstGeom prst="flowChartAlternateProcess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/>
              <a:t>Distance relevée</a:t>
            </a:r>
          </a:p>
          <a:p>
            <a:pPr algn="ctr"/>
            <a:r>
              <a:rPr lang="fr-FR" sz="1800" dirty="0"/>
              <a:t>Distance moyenne</a:t>
            </a:r>
          </a:p>
        </p:txBody>
      </p:sp>
      <p:sp>
        <p:nvSpPr>
          <p:cNvPr id="132" name="Autre processus 131">
            <a:extLst>
              <a:ext uri="{FF2B5EF4-FFF2-40B4-BE49-F238E27FC236}">
                <a16:creationId xmlns:a16="http://schemas.microsoft.com/office/drawing/2014/main" id="{146AF347-651F-C51B-DBE2-45F989638CEC}"/>
              </a:ext>
            </a:extLst>
          </p:cNvPr>
          <p:cNvSpPr/>
          <p:nvPr/>
        </p:nvSpPr>
        <p:spPr>
          <a:xfrm>
            <a:off x="8104920" y="2725032"/>
            <a:ext cx="2037164" cy="612647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Calcul incertitude segments</a:t>
            </a:r>
          </a:p>
        </p:txBody>
      </p:sp>
      <p:sp>
        <p:nvSpPr>
          <p:cNvPr id="148" name="Flèche vers le bas 147">
            <a:extLst>
              <a:ext uri="{FF2B5EF4-FFF2-40B4-BE49-F238E27FC236}">
                <a16:creationId xmlns:a16="http://schemas.microsoft.com/office/drawing/2014/main" id="{97B9A63D-63AD-7FE2-0318-9E1023B4681C}"/>
              </a:ext>
            </a:extLst>
          </p:cNvPr>
          <p:cNvSpPr/>
          <p:nvPr/>
        </p:nvSpPr>
        <p:spPr>
          <a:xfrm rot="5400000">
            <a:off x="9355203" y="3697093"/>
            <a:ext cx="133132" cy="1120859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ZoneTexte 151">
            <a:extLst>
              <a:ext uri="{FF2B5EF4-FFF2-40B4-BE49-F238E27FC236}">
                <a16:creationId xmlns:a16="http://schemas.microsoft.com/office/drawing/2014/main" id="{8EEC6571-C7AE-BEAD-DE4E-0D5E09A90D01}"/>
              </a:ext>
            </a:extLst>
          </p:cNvPr>
          <p:cNvSpPr txBox="1"/>
          <p:nvPr/>
        </p:nvSpPr>
        <p:spPr>
          <a:xfrm>
            <a:off x="8861338" y="3769687"/>
            <a:ext cx="1179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Covariances sur les segments</a:t>
            </a:r>
          </a:p>
        </p:txBody>
      </p:sp>
      <p:sp>
        <p:nvSpPr>
          <p:cNvPr id="156" name="Autre processus 155">
            <a:extLst>
              <a:ext uri="{FF2B5EF4-FFF2-40B4-BE49-F238E27FC236}">
                <a16:creationId xmlns:a16="http://schemas.microsoft.com/office/drawing/2014/main" id="{DF824E4C-3111-B230-BB0C-EA243E2C82B4}"/>
              </a:ext>
            </a:extLst>
          </p:cNvPr>
          <p:cNvSpPr/>
          <p:nvPr/>
        </p:nvSpPr>
        <p:spPr>
          <a:xfrm>
            <a:off x="7289376" y="3932478"/>
            <a:ext cx="1574150" cy="61264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Matrice</a:t>
            </a:r>
          </a:p>
          <a:p>
            <a:pPr algn="ctr"/>
            <a:r>
              <a:rPr lang="fr-FR" dirty="0"/>
              <a:t>Corrélation</a:t>
            </a:r>
          </a:p>
        </p:txBody>
      </p:sp>
      <p:cxnSp>
        <p:nvCxnSpPr>
          <p:cNvPr id="169" name="Connecteur en angle 168">
            <a:extLst>
              <a:ext uri="{FF2B5EF4-FFF2-40B4-BE49-F238E27FC236}">
                <a16:creationId xmlns:a16="http://schemas.microsoft.com/office/drawing/2014/main" id="{58405FC4-393C-9301-949E-78D77C19B15D}"/>
              </a:ext>
            </a:extLst>
          </p:cNvPr>
          <p:cNvCxnSpPr>
            <a:cxnSpLocks/>
            <a:stCxn id="87" idx="2"/>
            <a:endCxn id="184" idx="3"/>
          </p:cNvCxnSpPr>
          <p:nvPr/>
        </p:nvCxnSpPr>
        <p:spPr>
          <a:xfrm rot="5400000">
            <a:off x="10228407" y="4492601"/>
            <a:ext cx="497212" cy="58452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Connecteur en angle 173">
            <a:extLst>
              <a:ext uri="{FF2B5EF4-FFF2-40B4-BE49-F238E27FC236}">
                <a16:creationId xmlns:a16="http://schemas.microsoft.com/office/drawing/2014/main" id="{02579459-2B04-5AFD-C068-5BC9F94CDE74}"/>
              </a:ext>
            </a:extLst>
          </p:cNvPr>
          <p:cNvCxnSpPr>
            <a:cxnSpLocks/>
            <a:stCxn id="156" idx="2"/>
            <a:endCxn id="184" idx="1"/>
          </p:cNvCxnSpPr>
          <p:nvPr/>
        </p:nvCxnSpPr>
        <p:spPr>
          <a:xfrm rot="16200000" flipH="1">
            <a:off x="8099354" y="4522222"/>
            <a:ext cx="488343" cy="53414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4" name="Autre processus 183">
            <a:extLst>
              <a:ext uri="{FF2B5EF4-FFF2-40B4-BE49-F238E27FC236}">
                <a16:creationId xmlns:a16="http://schemas.microsoft.com/office/drawing/2014/main" id="{2DDA0262-CA63-7A39-DF75-B78BA895F675}"/>
              </a:ext>
            </a:extLst>
          </p:cNvPr>
          <p:cNvSpPr/>
          <p:nvPr/>
        </p:nvSpPr>
        <p:spPr>
          <a:xfrm>
            <a:off x="8610600" y="4727145"/>
            <a:ext cx="1574150" cy="612648"/>
          </a:xfrm>
          <a:prstGeom prst="flowChartAlternateProces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Heatmap/ illustration</a:t>
            </a:r>
          </a:p>
        </p:txBody>
      </p:sp>
      <p:cxnSp>
        <p:nvCxnSpPr>
          <p:cNvPr id="191" name="Connecteur en angle 190">
            <a:extLst>
              <a:ext uri="{FF2B5EF4-FFF2-40B4-BE49-F238E27FC236}">
                <a16:creationId xmlns:a16="http://schemas.microsoft.com/office/drawing/2014/main" id="{91949882-EAAE-E0E7-B912-D4D190A2466D}"/>
              </a:ext>
            </a:extLst>
          </p:cNvPr>
          <p:cNvCxnSpPr>
            <a:cxnSpLocks/>
            <a:stCxn id="132" idx="2"/>
            <a:endCxn id="203" idx="0"/>
          </p:cNvCxnSpPr>
          <p:nvPr/>
        </p:nvCxnSpPr>
        <p:spPr>
          <a:xfrm rot="5400000">
            <a:off x="5913839" y="1769968"/>
            <a:ext cx="1641953" cy="4777374"/>
          </a:xfrm>
          <a:prstGeom prst="bentConnector3">
            <a:avLst>
              <a:gd name="adj1" fmla="val 20299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8" name="Connecteur en angle 197">
            <a:extLst>
              <a:ext uri="{FF2B5EF4-FFF2-40B4-BE49-F238E27FC236}">
                <a16:creationId xmlns:a16="http://schemas.microsoft.com/office/drawing/2014/main" id="{01DEE33C-FA3E-127C-8D1C-3C7DA97F4A94}"/>
              </a:ext>
            </a:extLst>
          </p:cNvPr>
          <p:cNvCxnSpPr>
            <a:cxnSpLocks/>
            <a:stCxn id="87" idx="3"/>
            <a:endCxn id="203" idx="2"/>
          </p:cNvCxnSpPr>
          <p:nvPr/>
        </p:nvCxnSpPr>
        <p:spPr>
          <a:xfrm flipH="1">
            <a:off x="4346128" y="4229933"/>
            <a:ext cx="7210222" cy="1362348"/>
          </a:xfrm>
          <a:prstGeom prst="bentConnector4">
            <a:avLst>
              <a:gd name="adj1" fmla="val -3170"/>
              <a:gd name="adj2" fmla="val 11678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3" name="Autre processus 202">
            <a:extLst>
              <a:ext uri="{FF2B5EF4-FFF2-40B4-BE49-F238E27FC236}">
                <a16:creationId xmlns:a16="http://schemas.microsoft.com/office/drawing/2014/main" id="{3E012378-FBB0-D390-8E21-8C0B42F2AD90}"/>
              </a:ext>
            </a:extLst>
          </p:cNvPr>
          <p:cNvSpPr/>
          <p:nvPr/>
        </p:nvSpPr>
        <p:spPr>
          <a:xfrm>
            <a:off x="3578630" y="4979632"/>
            <a:ext cx="1534995" cy="612649"/>
          </a:xfrm>
          <a:prstGeom prst="flowChartAlternateProcess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Output: Incertitude</a:t>
            </a:r>
          </a:p>
        </p:txBody>
      </p:sp>
      <p:sp>
        <p:nvSpPr>
          <p:cNvPr id="236" name="ZoneTexte 235">
            <a:extLst>
              <a:ext uri="{FF2B5EF4-FFF2-40B4-BE49-F238E27FC236}">
                <a16:creationId xmlns:a16="http://schemas.microsoft.com/office/drawing/2014/main" id="{204B10CD-4967-E4FD-BECF-330B0C3559E5}"/>
              </a:ext>
            </a:extLst>
          </p:cNvPr>
          <p:cNvSpPr txBox="1"/>
          <p:nvPr/>
        </p:nvSpPr>
        <p:spPr>
          <a:xfrm>
            <a:off x="5847160" y="3367287"/>
            <a:ext cx="1887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Incertitude sur les segment</a:t>
            </a:r>
          </a:p>
        </p:txBody>
      </p:sp>
      <p:sp>
        <p:nvSpPr>
          <p:cNvPr id="237" name="ZoneTexte 236">
            <a:extLst>
              <a:ext uri="{FF2B5EF4-FFF2-40B4-BE49-F238E27FC236}">
                <a16:creationId xmlns:a16="http://schemas.microsoft.com/office/drawing/2014/main" id="{00567B96-0190-9142-7561-32F698781759}"/>
              </a:ext>
            </a:extLst>
          </p:cNvPr>
          <p:cNvSpPr txBox="1"/>
          <p:nvPr/>
        </p:nvSpPr>
        <p:spPr>
          <a:xfrm>
            <a:off x="5113624" y="5743165"/>
            <a:ext cx="2458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Matrice de covariance des segments</a:t>
            </a:r>
          </a:p>
        </p:txBody>
      </p:sp>
      <p:cxnSp>
        <p:nvCxnSpPr>
          <p:cNvPr id="243" name="Connecteur en angle 242">
            <a:extLst>
              <a:ext uri="{FF2B5EF4-FFF2-40B4-BE49-F238E27FC236}">
                <a16:creationId xmlns:a16="http://schemas.microsoft.com/office/drawing/2014/main" id="{BA8761A9-F68D-F9A6-49A0-E7E4A65F5874}"/>
              </a:ext>
            </a:extLst>
          </p:cNvPr>
          <p:cNvCxnSpPr>
            <a:cxnSpLocks/>
            <a:stCxn id="119" idx="3"/>
            <a:endCxn id="275" idx="2"/>
          </p:cNvCxnSpPr>
          <p:nvPr/>
        </p:nvCxnSpPr>
        <p:spPr>
          <a:xfrm flipH="1">
            <a:off x="850900" y="1474907"/>
            <a:ext cx="7127364" cy="4090177"/>
          </a:xfrm>
          <a:prstGeom prst="bentConnector4">
            <a:avLst>
              <a:gd name="adj1" fmla="val -55441"/>
              <a:gd name="adj2" fmla="val 116501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0" name="Connecteur droit avec flèche 249">
            <a:extLst>
              <a:ext uri="{FF2B5EF4-FFF2-40B4-BE49-F238E27FC236}">
                <a16:creationId xmlns:a16="http://schemas.microsoft.com/office/drawing/2014/main" id="{FB4D47F0-3C42-9AC8-3907-33B94B9FC72F}"/>
              </a:ext>
            </a:extLst>
          </p:cNvPr>
          <p:cNvCxnSpPr>
            <a:cxnSpLocks/>
            <a:stCxn id="203" idx="1"/>
            <a:endCxn id="275" idx="3"/>
          </p:cNvCxnSpPr>
          <p:nvPr/>
        </p:nvCxnSpPr>
        <p:spPr>
          <a:xfrm flipH="1">
            <a:off x="1554480" y="5285957"/>
            <a:ext cx="2024150" cy="133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5" name="Processus 274">
            <a:extLst>
              <a:ext uri="{FF2B5EF4-FFF2-40B4-BE49-F238E27FC236}">
                <a16:creationId xmlns:a16="http://schemas.microsoft.com/office/drawing/2014/main" id="{FDC6E49B-0D8F-5135-8852-989E2F855ADE}"/>
              </a:ext>
            </a:extLst>
          </p:cNvPr>
          <p:cNvSpPr/>
          <p:nvPr/>
        </p:nvSpPr>
        <p:spPr>
          <a:xfrm>
            <a:off x="147320" y="5033468"/>
            <a:ext cx="1407160" cy="531616"/>
          </a:xfrm>
          <a:prstGeom prst="flowChartProcess">
            <a:avLst/>
          </a:prstGeom>
          <a:solidFill>
            <a:schemeClr val="tx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Z-Score</a:t>
            </a:r>
          </a:p>
        </p:txBody>
      </p:sp>
      <p:cxnSp>
        <p:nvCxnSpPr>
          <p:cNvPr id="292" name="Connecteur en angle 291">
            <a:extLst>
              <a:ext uri="{FF2B5EF4-FFF2-40B4-BE49-F238E27FC236}">
                <a16:creationId xmlns:a16="http://schemas.microsoft.com/office/drawing/2014/main" id="{325389E5-0E74-75B9-113B-922227CF763A}"/>
              </a:ext>
            </a:extLst>
          </p:cNvPr>
          <p:cNvCxnSpPr>
            <a:cxnSpLocks/>
            <a:stCxn id="156" idx="1"/>
            <a:endCxn id="203" idx="3"/>
          </p:cNvCxnSpPr>
          <p:nvPr/>
        </p:nvCxnSpPr>
        <p:spPr>
          <a:xfrm rot="10800000" flipV="1">
            <a:off x="5113626" y="4238801"/>
            <a:ext cx="2175751" cy="104715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6" name="ZoneTexte 295">
            <a:extLst>
              <a:ext uri="{FF2B5EF4-FFF2-40B4-BE49-F238E27FC236}">
                <a16:creationId xmlns:a16="http://schemas.microsoft.com/office/drawing/2014/main" id="{F03348AA-E8F2-AEA1-E218-5E86BFD3AC10}"/>
              </a:ext>
            </a:extLst>
          </p:cNvPr>
          <p:cNvSpPr txBox="1"/>
          <p:nvPr/>
        </p:nvSpPr>
        <p:spPr>
          <a:xfrm>
            <a:off x="6028604" y="3807077"/>
            <a:ext cx="13263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Corrélation entre les segments</a:t>
            </a:r>
          </a:p>
        </p:txBody>
      </p:sp>
      <p:cxnSp>
        <p:nvCxnSpPr>
          <p:cNvPr id="303" name="Connecteur en angle 302">
            <a:extLst>
              <a:ext uri="{FF2B5EF4-FFF2-40B4-BE49-F238E27FC236}">
                <a16:creationId xmlns:a16="http://schemas.microsoft.com/office/drawing/2014/main" id="{9546C439-413A-D3A0-CD46-EF2181650B8F}"/>
              </a:ext>
            </a:extLst>
          </p:cNvPr>
          <p:cNvCxnSpPr>
            <a:cxnSpLocks/>
            <a:stCxn id="30" idx="3"/>
            <a:endCxn id="56" idx="1"/>
          </p:cNvCxnSpPr>
          <p:nvPr/>
        </p:nvCxnSpPr>
        <p:spPr>
          <a:xfrm>
            <a:off x="5083153" y="1469849"/>
            <a:ext cx="1226891" cy="768405"/>
          </a:xfrm>
          <a:prstGeom prst="bentConnector3">
            <a:avLst>
              <a:gd name="adj1" fmla="val 28706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1" name="Connecteur en angle 310">
            <a:extLst>
              <a:ext uri="{FF2B5EF4-FFF2-40B4-BE49-F238E27FC236}">
                <a16:creationId xmlns:a16="http://schemas.microsoft.com/office/drawing/2014/main" id="{13577165-2BD1-E03D-F267-C4D0EC491901}"/>
              </a:ext>
            </a:extLst>
          </p:cNvPr>
          <p:cNvCxnSpPr>
            <a:cxnSpLocks/>
            <a:stCxn id="28" idx="3"/>
            <a:endCxn id="56" idx="1"/>
          </p:cNvCxnSpPr>
          <p:nvPr/>
        </p:nvCxnSpPr>
        <p:spPr>
          <a:xfrm flipV="1">
            <a:off x="5026626" y="2238254"/>
            <a:ext cx="1283418" cy="684751"/>
          </a:xfrm>
          <a:prstGeom prst="bentConnector3">
            <a:avLst>
              <a:gd name="adj1" fmla="val 32775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BA19D893-B31E-7BA2-FF8E-1FA7C4F1BC60}"/>
              </a:ext>
            </a:extLst>
          </p:cNvPr>
          <p:cNvSpPr/>
          <p:nvPr/>
        </p:nvSpPr>
        <p:spPr>
          <a:xfrm>
            <a:off x="-13327" y="3644002"/>
            <a:ext cx="12192001" cy="267399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D61F70-FB7D-BCFC-14AE-98A9541EF5F2}"/>
              </a:ext>
            </a:extLst>
          </p:cNvPr>
          <p:cNvSpPr/>
          <p:nvPr/>
        </p:nvSpPr>
        <p:spPr>
          <a:xfrm>
            <a:off x="-17903" y="788741"/>
            <a:ext cx="7969142" cy="284948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7791BD-41BE-CF42-E9E6-7CA925E003B2}"/>
              </a:ext>
            </a:extLst>
          </p:cNvPr>
          <p:cNvSpPr/>
          <p:nvPr/>
        </p:nvSpPr>
        <p:spPr>
          <a:xfrm>
            <a:off x="-2" y="3656703"/>
            <a:ext cx="12192001" cy="267399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236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15B9599-E2CB-D868-3D54-7E3DB866AB48}"/>
              </a:ext>
            </a:extLst>
          </p:cNvPr>
          <p:cNvSpPr/>
          <p:nvPr/>
        </p:nvSpPr>
        <p:spPr>
          <a:xfrm>
            <a:off x="-1" y="0"/>
            <a:ext cx="12252385" cy="7865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/>
            </a:pPr>
            <a:endParaRPr lang="en-US" sz="3600" dirty="0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C5A397B-95D8-B00D-22D6-CC315F19D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324D3-FDA7-444F-BBD9-A9587FB0CB9C}" type="slidenum">
              <a:rPr lang="en-US" sz="2400" smtClean="0"/>
              <a:t>14</a:t>
            </a:fld>
            <a:endParaRPr lang="en-US" sz="24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628B436-FCD4-56CD-5614-B1D7C145D95B}"/>
              </a:ext>
            </a:extLst>
          </p:cNvPr>
          <p:cNvSpPr txBox="1"/>
          <p:nvPr/>
        </p:nvSpPr>
        <p:spPr>
          <a:xfrm>
            <a:off x="224287" y="140170"/>
            <a:ext cx="8401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La matrice des segments &amp; incertitude sur les segment: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639D36D-F432-DB81-5B8B-73AB34D1C542}"/>
                  </a:ext>
                </a:extLst>
              </p:cNvPr>
              <p:cNvSpPr txBox="1"/>
              <p:nvPr/>
            </p:nvSpPr>
            <p:spPr>
              <a:xfrm>
                <a:off x="121326" y="1889703"/>
                <a:ext cx="3302122" cy="5636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639D36D-F432-DB81-5B8B-73AB34D1C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26" y="1889703"/>
                <a:ext cx="3302122" cy="563680"/>
              </a:xfrm>
              <a:prstGeom prst="rect">
                <a:avLst/>
              </a:prstGeom>
              <a:blipFill>
                <a:blip r:embed="rId2"/>
                <a:stretch>
                  <a:fillRect l="-7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A577EF5F-D2B5-932A-37EF-BE1D3FFBB82F}"/>
                  </a:ext>
                </a:extLst>
              </p:cNvPr>
              <p:cNvSpPr txBox="1"/>
              <p:nvPr/>
            </p:nvSpPr>
            <p:spPr>
              <a:xfrm>
                <a:off x="138087" y="2691847"/>
                <a:ext cx="3525196" cy="2993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fr-FR" dirty="0"/>
                  <a:t>= valeur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/>
                  <a:t> à la jeme simulation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A577EF5F-D2B5-932A-37EF-BE1D3FFBB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87" y="2691847"/>
                <a:ext cx="3525196" cy="299313"/>
              </a:xfrm>
              <a:prstGeom prst="rect">
                <a:avLst/>
              </a:prstGeom>
              <a:blipFill>
                <a:blip r:embed="rId3"/>
                <a:stretch>
                  <a:fillRect l="-2151" t="-19231" r="-3226" b="-346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 8">
            <a:extLst>
              <a:ext uri="{FF2B5EF4-FFF2-40B4-BE49-F238E27FC236}">
                <a16:creationId xmlns:a16="http://schemas.microsoft.com/office/drawing/2014/main" id="{8005EAD2-4D38-8FC3-D5F3-8A970694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0658" y="1147606"/>
            <a:ext cx="5891342" cy="52087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6466E0AB-9ED5-D90A-0232-0EB4139DCBAA}"/>
                  </a:ext>
                </a:extLst>
              </p:cNvPr>
              <p:cNvSpPr txBox="1"/>
              <p:nvPr/>
            </p:nvSpPr>
            <p:spPr>
              <a:xfrm>
                <a:off x="50959" y="5663937"/>
                <a:ext cx="6126480" cy="9106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𝑑𝑖𝑗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𝑥𝑖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+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𝑑𝑖𝑗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+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𝑑𝑖𝑗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𝑥𝑗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+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𝑑𝑖𝑗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𝑦𝑗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6466E0AB-9ED5-D90A-0232-0EB4139DC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9" y="5663937"/>
                <a:ext cx="6126480" cy="9106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Ellipse 13">
            <a:extLst>
              <a:ext uri="{FF2B5EF4-FFF2-40B4-BE49-F238E27FC236}">
                <a16:creationId xmlns:a16="http://schemas.microsoft.com/office/drawing/2014/main" id="{F2CC8DD6-C74A-B520-C04A-EC5B7EFE351D}"/>
              </a:ext>
            </a:extLst>
          </p:cNvPr>
          <p:cNvSpPr/>
          <p:nvPr/>
        </p:nvSpPr>
        <p:spPr>
          <a:xfrm>
            <a:off x="3521976" y="4443640"/>
            <a:ext cx="555617" cy="6144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7B3F383-D0EB-8BD6-BB84-15675A3EA8DD}"/>
              </a:ext>
            </a:extLst>
          </p:cNvPr>
          <p:cNvSpPr txBox="1"/>
          <p:nvPr/>
        </p:nvSpPr>
        <p:spPr>
          <a:xfrm>
            <a:off x="885438" y="4138973"/>
            <a:ext cx="23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E7B21A2-9E0A-5A12-8D89-C9159942F885}"/>
              </a:ext>
            </a:extLst>
          </p:cNvPr>
          <p:cNvSpPr txBox="1"/>
          <p:nvPr/>
        </p:nvSpPr>
        <p:spPr>
          <a:xfrm>
            <a:off x="3680200" y="4587692"/>
            <a:ext cx="23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983360A7-9CA8-2459-1EC2-0ECB72286F6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176956" y="4323639"/>
            <a:ext cx="708482" cy="7632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442482F2-1336-B6A3-5854-91439069CDD3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3919368" y="3819225"/>
            <a:ext cx="800847" cy="953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74161378-7BB1-D3F3-2D44-A7FA26D77886}"/>
              </a:ext>
            </a:extLst>
          </p:cNvPr>
          <p:cNvSpPr/>
          <p:nvPr/>
        </p:nvSpPr>
        <p:spPr>
          <a:xfrm>
            <a:off x="686970" y="4016423"/>
            <a:ext cx="555617" cy="6144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AC1432C-EDB6-CD57-3E60-76CDFC1A9A5E}"/>
              </a:ext>
            </a:extLst>
          </p:cNvPr>
          <p:cNvSpPr txBox="1"/>
          <p:nvPr/>
        </p:nvSpPr>
        <p:spPr>
          <a:xfrm rot="471269">
            <a:off x="1931561" y="4706264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dij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54C70D4E-BCBF-402B-6A6A-EEFCE9A9E1DB}"/>
              </a:ext>
            </a:extLst>
          </p:cNvPr>
          <p:cNvCxnSpPr>
            <a:cxnSpLocks/>
            <a:stCxn id="14" idx="6"/>
            <a:endCxn id="19" idx="2"/>
          </p:cNvCxnSpPr>
          <p:nvPr/>
        </p:nvCxnSpPr>
        <p:spPr>
          <a:xfrm flipH="1" flipV="1">
            <a:off x="686970" y="4323639"/>
            <a:ext cx="3390623" cy="427217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45C23494-3D94-C57D-12EC-66AA61972914}"/>
              </a:ext>
            </a:extLst>
          </p:cNvPr>
          <p:cNvCxnSpPr>
            <a:cxnSpLocks/>
            <a:stCxn id="14" idx="2"/>
          </p:cNvCxnSpPr>
          <p:nvPr/>
        </p:nvCxnSpPr>
        <p:spPr>
          <a:xfrm flipH="1" flipV="1">
            <a:off x="1224438" y="4423934"/>
            <a:ext cx="2297538" cy="326922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D652D9D8-683D-4AFB-C337-B9CFFEDEC0D1}"/>
              </a:ext>
            </a:extLst>
          </p:cNvPr>
          <p:cNvSpPr txBox="1"/>
          <p:nvPr/>
        </p:nvSpPr>
        <p:spPr>
          <a:xfrm rot="582657">
            <a:off x="2608161" y="4620949"/>
            <a:ext cx="82586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dij min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87462817-50FE-59C4-6856-1E7CF70AF22B}"/>
              </a:ext>
            </a:extLst>
          </p:cNvPr>
          <p:cNvSpPr txBox="1"/>
          <p:nvPr/>
        </p:nvSpPr>
        <p:spPr>
          <a:xfrm rot="465582">
            <a:off x="1539914" y="4201355"/>
            <a:ext cx="6353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rgbClr val="FF0000"/>
                </a:solidFill>
              </a:rPr>
              <a:t>dij max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81F49EE-34A1-9AB6-0AAA-46FA8A3EEEF8}"/>
              </a:ext>
            </a:extLst>
          </p:cNvPr>
          <p:cNvSpPr txBox="1"/>
          <p:nvPr/>
        </p:nvSpPr>
        <p:spPr>
          <a:xfrm>
            <a:off x="-6023" y="5187011"/>
            <a:ext cx="4019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Formule de l’incertitude sur un segment:</a:t>
            </a: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380CB942-4322-FC23-354C-31FE480F8FC4}"/>
              </a:ext>
            </a:extLst>
          </p:cNvPr>
          <p:cNvCxnSpPr>
            <a:cxnSpLocks/>
          </p:cNvCxnSpPr>
          <p:nvPr/>
        </p:nvCxnSpPr>
        <p:spPr>
          <a:xfrm>
            <a:off x="944028" y="4508305"/>
            <a:ext cx="2795563" cy="4487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DF206717-DA95-19C6-5133-9865E440F232}"/>
              </a:ext>
            </a:extLst>
          </p:cNvPr>
          <p:cNvSpPr txBox="1"/>
          <p:nvPr/>
        </p:nvSpPr>
        <p:spPr>
          <a:xfrm>
            <a:off x="6585857" y="926671"/>
            <a:ext cx="1059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Exemple:</a:t>
            </a:r>
          </a:p>
        </p:txBody>
      </p:sp>
      <p:sp>
        <p:nvSpPr>
          <p:cNvPr id="44" name="Autre processus 43">
            <a:extLst>
              <a:ext uri="{FF2B5EF4-FFF2-40B4-BE49-F238E27FC236}">
                <a16:creationId xmlns:a16="http://schemas.microsoft.com/office/drawing/2014/main" id="{60C46F49-49DE-077A-262D-F8D03B9A2FC0}"/>
              </a:ext>
            </a:extLst>
          </p:cNvPr>
          <p:cNvSpPr/>
          <p:nvPr/>
        </p:nvSpPr>
        <p:spPr>
          <a:xfrm>
            <a:off x="171598" y="1028544"/>
            <a:ext cx="2343002" cy="702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Calcul segment &amp; matrice segments</a:t>
            </a:r>
          </a:p>
        </p:txBody>
      </p:sp>
      <p:sp>
        <p:nvSpPr>
          <p:cNvPr id="48" name="Autre processus 47">
            <a:extLst>
              <a:ext uri="{FF2B5EF4-FFF2-40B4-BE49-F238E27FC236}">
                <a16:creationId xmlns:a16="http://schemas.microsoft.com/office/drawing/2014/main" id="{F86DE7B4-BDDA-F877-3720-B11E38F21048}"/>
              </a:ext>
            </a:extLst>
          </p:cNvPr>
          <p:cNvSpPr/>
          <p:nvPr/>
        </p:nvSpPr>
        <p:spPr>
          <a:xfrm>
            <a:off x="175014" y="3283359"/>
            <a:ext cx="2336170" cy="682031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Calcul incertitude segments</a:t>
            </a:r>
          </a:p>
        </p:txBody>
      </p:sp>
    </p:spTree>
    <p:extLst>
      <p:ext uri="{BB962C8B-B14F-4D97-AF65-F5344CB8AC3E}">
        <p14:creationId xmlns:p14="http://schemas.microsoft.com/office/powerpoint/2010/main" val="3916499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15B9599-E2CB-D868-3D54-7E3DB866AB48}"/>
              </a:ext>
            </a:extLst>
          </p:cNvPr>
          <p:cNvSpPr/>
          <p:nvPr/>
        </p:nvSpPr>
        <p:spPr>
          <a:xfrm>
            <a:off x="-1" y="0"/>
            <a:ext cx="12192001" cy="7865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/>
            </a:pPr>
            <a:endParaRPr lang="en-US" sz="3600" dirty="0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C5A397B-95D8-B00D-22D6-CC315F19D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324D3-FDA7-444F-BBD9-A9587FB0CB9C}" type="slidenum">
              <a:rPr lang="en-US" sz="2400" smtClean="0"/>
              <a:t>15</a:t>
            </a:fld>
            <a:endParaRPr lang="en-US" sz="24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628B436-FCD4-56CD-5614-B1D7C145D95B}"/>
              </a:ext>
            </a:extLst>
          </p:cNvPr>
          <p:cNvSpPr txBox="1"/>
          <p:nvPr/>
        </p:nvSpPr>
        <p:spPr>
          <a:xfrm>
            <a:off x="224287" y="140170"/>
            <a:ext cx="3405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/>
              <a:t>Etude statistique</a:t>
            </a:r>
          </a:p>
        </p:txBody>
      </p:sp>
      <p:sp>
        <p:nvSpPr>
          <p:cNvPr id="5" name="Processus 4">
            <a:extLst>
              <a:ext uri="{FF2B5EF4-FFF2-40B4-BE49-F238E27FC236}">
                <a16:creationId xmlns:a16="http://schemas.microsoft.com/office/drawing/2014/main" id="{DAE00E09-56F1-4E3C-C310-BF64FEB1E39D}"/>
              </a:ext>
            </a:extLst>
          </p:cNvPr>
          <p:cNvSpPr/>
          <p:nvPr/>
        </p:nvSpPr>
        <p:spPr>
          <a:xfrm>
            <a:off x="133330" y="1801735"/>
            <a:ext cx="1435140" cy="786501"/>
          </a:xfrm>
          <a:prstGeom prst="flowChartProcess">
            <a:avLst/>
          </a:prstGeom>
          <a:solidFill>
            <a:schemeClr val="accent4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Listes des coordonnées relevées</a:t>
            </a:r>
          </a:p>
        </p:txBody>
      </p:sp>
      <p:sp>
        <p:nvSpPr>
          <p:cNvPr id="12" name="Flèche vers le bas 11">
            <a:extLst>
              <a:ext uri="{FF2B5EF4-FFF2-40B4-BE49-F238E27FC236}">
                <a16:creationId xmlns:a16="http://schemas.microsoft.com/office/drawing/2014/main" id="{D2F5746A-31F8-C56D-4155-81B4A2DB6093}"/>
              </a:ext>
            </a:extLst>
          </p:cNvPr>
          <p:cNvSpPr/>
          <p:nvPr/>
        </p:nvSpPr>
        <p:spPr>
          <a:xfrm rot="16200000">
            <a:off x="1707937" y="1984232"/>
            <a:ext cx="152400" cy="40335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en angle 19">
            <a:extLst>
              <a:ext uri="{FF2B5EF4-FFF2-40B4-BE49-F238E27FC236}">
                <a16:creationId xmlns:a16="http://schemas.microsoft.com/office/drawing/2014/main" id="{31B7C7C1-37F2-A58A-C4A0-DA2968C2A6B3}"/>
              </a:ext>
            </a:extLst>
          </p:cNvPr>
          <p:cNvCxnSpPr>
            <a:cxnSpLocks/>
            <a:stCxn id="47" idx="0"/>
            <a:endCxn id="30" idx="1"/>
          </p:cNvCxnSpPr>
          <p:nvPr/>
        </p:nvCxnSpPr>
        <p:spPr>
          <a:xfrm rot="5400000" flipH="1" flipV="1">
            <a:off x="3085875" y="1302376"/>
            <a:ext cx="418813" cy="75376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Autre processus 27">
            <a:extLst>
              <a:ext uri="{FF2B5EF4-FFF2-40B4-BE49-F238E27FC236}">
                <a16:creationId xmlns:a16="http://schemas.microsoft.com/office/drawing/2014/main" id="{60ACD067-710A-78FC-9077-B6FD3B23C7ED}"/>
              </a:ext>
            </a:extLst>
          </p:cNvPr>
          <p:cNvSpPr/>
          <p:nvPr/>
        </p:nvSpPr>
        <p:spPr>
          <a:xfrm>
            <a:off x="3670902" y="2616681"/>
            <a:ext cx="1355724" cy="61264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Distribution gaussienne</a:t>
            </a:r>
          </a:p>
        </p:txBody>
      </p:sp>
      <p:sp>
        <p:nvSpPr>
          <p:cNvPr id="30" name="Autre processus 29">
            <a:extLst>
              <a:ext uri="{FF2B5EF4-FFF2-40B4-BE49-F238E27FC236}">
                <a16:creationId xmlns:a16="http://schemas.microsoft.com/office/drawing/2014/main" id="{E770BDA3-1B70-69AF-1041-3636297E4F4D}"/>
              </a:ext>
            </a:extLst>
          </p:cNvPr>
          <p:cNvSpPr/>
          <p:nvPr/>
        </p:nvSpPr>
        <p:spPr>
          <a:xfrm>
            <a:off x="3672161" y="1163525"/>
            <a:ext cx="1410992" cy="61264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Distribution uniforme</a:t>
            </a:r>
          </a:p>
        </p:txBody>
      </p:sp>
      <p:cxnSp>
        <p:nvCxnSpPr>
          <p:cNvPr id="32" name="Connecteur en angle 31">
            <a:extLst>
              <a:ext uri="{FF2B5EF4-FFF2-40B4-BE49-F238E27FC236}">
                <a16:creationId xmlns:a16="http://schemas.microsoft.com/office/drawing/2014/main" id="{29E6E5E5-21DC-954C-16FF-CDABF66ED825}"/>
              </a:ext>
            </a:extLst>
          </p:cNvPr>
          <p:cNvCxnSpPr>
            <a:cxnSpLocks/>
            <a:stCxn id="47" idx="2"/>
            <a:endCxn id="28" idx="1"/>
          </p:cNvCxnSpPr>
          <p:nvPr/>
        </p:nvCxnSpPr>
        <p:spPr>
          <a:xfrm rot="16200000" flipH="1">
            <a:off x="3083804" y="2335906"/>
            <a:ext cx="421695" cy="75250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Autre processus 43">
            <a:extLst>
              <a:ext uri="{FF2B5EF4-FFF2-40B4-BE49-F238E27FC236}">
                <a16:creationId xmlns:a16="http://schemas.microsoft.com/office/drawing/2014/main" id="{EF45F886-88D3-2111-A803-186337D0841A}"/>
              </a:ext>
            </a:extLst>
          </p:cNvPr>
          <p:cNvSpPr/>
          <p:nvPr/>
        </p:nvSpPr>
        <p:spPr>
          <a:xfrm>
            <a:off x="8076451" y="1921496"/>
            <a:ext cx="2106613" cy="61264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Calcul segment &amp; matrice segments</a:t>
            </a:r>
          </a:p>
        </p:txBody>
      </p:sp>
      <p:sp>
        <p:nvSpPr>
          <p:cNvPr id="47" name="Autre processus 46">
            <a:extLst>
              <a:ext uri="{FF2B5EF4-FFF2-40B4-BE49-F238E27FC236}">
                <a16:creationId xmlns:a16="http://schemas.microsoft.com/office/drawing/2014/main" id="{07417B18-2A24-24FF-776B-CA6BEDB1B360}"/>
              </a:ext>
            </a:extLst>
          </p:cNvPr>
          <p:cNvSpPr/>
          <p:nvPr/>
        </p:nvSpPr>
        <p:spPr>
          <a:xfrm>
            <a:off x="2008936" y="1888662"/>
            <a:ext cx="1818930" cy="61264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Générateur </a:t>
            </a:r>
          </a:p>
          <a:p>
            <a:pPr algn="ctr"/>
            <a:r>
              <a:rPr lang="fr-FR" dirty="0"/>
              <a:t>De coordonnées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D55262BE-1274-CBED-30F0-63B28E5D2A28}"/>
              </a:ext>
            </a:extLst>
          </p:cNvPr>
          <p:cNvSpPr txBox="1"/>
          <p:nvPr/>
        </p:nvSpPr>
        <p:spPr>
          <a:xfrm>
            <a:off x="5295742" y="1818806"/>
            <a:ext cx="1141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Matrices coordonnées</a:t>
            </a:r>
          </a:p>
        </p:txBody>
      </p:sp>
      <p:sp>
        <p:nvSpPr>
          <p:cNvPr id="56" name="Autre processus 55">
            <a:extLst>
              <a:ext uri="{FF2B5EF4-FFF2-40B4-BE49-F238E27FC236}">
                <a16:creationId xmlns:a16="http://schemas.microsoft.com/office/drawing/2014/main" id="{B2B2AEBE-476E-C8ED-9F4C-B12024961601}"/>
              </a:ext>
            </a:extLst>
          </p:cNvPr>
          <p:cNvSpPr/>
          <p:nvPr/>
        </p:nvSpPr>
        <p:spPr>
          <a:xfrm>
            <a:off x="6310044" y="1931930"/>
            <a:ext cx="1355724" cy="61264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Distance Euclidienne</a:t>
            </a:r>
          </a:p>
        </p:txBody>
      </p:sp>
      <p:sp>
        <p:nvSpPr>
          <p:cNvPr id="61" name="Autre processus 60">
            <a:extLst>
              <a:ext uri="{FF2B5EF4-FFF2-40B4-BE49-F238E27FC236}">
                <a16:creationId xmlns:a16="http://schemas.microsoft.com/office/drawing/2014/main" id="{D0033B25-B7EA-D243-E4DC-C457C65F5E60}"/>
              </a:ext>
            </a:extLst>
          </p:cNvPr>
          <p:cNvSpPr/>
          <p:nvPr/>
        </p:nvSpPr>
        <p:spPr>
          <a:xfrm>
            <a:off x="6193486" y="2726599"/>
            <a:ext cx="1574150" cy="515431"/>
          </a:xfrm>
          <a:prstGeom prst="flowChartAlternateProces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Histogramme</a:t>
            </a:r>
          </a:p>
          <a:p>
            <a:pPr algn="ctr"/>
            <a:r>
              <a:rPr lang="fr-FR" dirty="0"/>
              <a:t>distances</a:t>
            </a:r>
          </a:p>
        </p:txBody>
      </p:sp>
      <p:cxnSp>
        <p:nvCxnSpPr>
          <p:cNvPr id="71" name="Connecteur droit avec flèche 70">
            <a:extLst>
              <a:ext uri="{FF2B5EF4-FFF2-40B4-BE49-F238E27FC236}">
                <a16:creationId xmlns:a16="http://schemas.microsoft.com/office/drawing/2014/main" id="{A9EB0F95-DF37-F80B-43C0-8200940D96B0}"/>
              </a:ext>
            </a:extLst>
          </p:cNvPr>
          <p:cNvCxnSpPr>
            <a:cxnSpLocks/>
            <a:stCxn id="56" idx="3"/>
            <a:endCxn id="44" idx="1"/>
          </p:cNvCxnSpPr>
          <p:nvPr/>
        </p:nvCxnSpPr>
        <p:spPr>
          <a:xfrm flipV="1">
            <a:off x="7665768" y="2227820"/>
            <a:ext cx="410683" cy="104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Connecteur en angle 77">
            <a:extLst>
              <a:ext uri="{FF2B5EF4-FFF2-40B4-BE49-F238E27FC236}">
                <a16:creationId xmlns:a16="http://schemas.microsoft.com/office/drawing/2014/main" id="{5443A523-B276-69BB-6C8B-0D3A5366FF9F}"/>
              </a:ext>
            </a:extLst>
          </p:cNvPr>
          <p:cNvCxnSpPr>
            <a:cxnSpLocks/>
            <a:stCxn id="44" idx="3"/>
            <a:endCxn id="87" idx="0"/>
          </p:cNvCxnSpPr>
          <p:nvPr/>
        </p:nvCxnSpPr>
        <p:spPr>
          <a:xfrm>
            <a:off x="10183064" y="2227820"/>
            <a:ext cx="586211" cy="169578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ZoneTexte 84">
            <a:extLst>
              <a:ext uri="{FF2B5EF4-FFF2-40B4-BE49-F238E27FC236}">
                <a16:creationId xmlns:a16="http://schemas.microsoft.com/office/drawing/2014/main" id="{2E28BF6C-8905-F8BC-FB72-A2C4FCDA4189}"/>
              </a:ext>
            </a:extLst>
          </p:cNvPr>
          <p:cNvSpPr txBox="1"/>
          <p:nvPr/>
        </p:nvSpPr>
        <p:spPr>
          <a:xfrm rot="5400000">
            <a:off x="10232237" y="2937214"/>
            <a:ext cx="1307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Matrice segments</a:t>
            </a:r>
          </a:p>
        </p:txBody>
      </p:sp>
      <p:sp>
        <p:nvSpPr>
          <p:cNvPr id="87" name="Autre processus 86">
            <a:extLst>
              <a:ext uri="{FF2B5EF4-FFF2-40B4-BE49-F238E27FC236}">
                <a16:creationId xmlns:a16="http://schemas.microsoft.com/office/drawing/2014/main" id="{508E39CC-56D9-3303-9C2E-688BC6B4F55F}"/>
              </a:ext>
            </a:extLst>
          </p:cNvPr>
          <p:cNvSpPr/>
          <p:nvPr/>
        </p:nvSpPr>
        <p:spPr>
          <a:xfrm>
            <a:off x="9982200" y="3923609"/>
            <a:ext cx="1574150" cy="61264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Matrice</a:t>
            </a:r>
          </a:p>
          <a:p>
            <a:pPr algn="ctr"/>
            <a:r>
              <a:rPr lang="fr-FR" dirty="0"/>
              <a:t>covariance</a:t>
            </a:r>
          </a:p>
        </p:txBody>
      </p:sp>
      <p:cxnSp>
        <p:nvCxnSpPr>
          <p:cNvPr id="103" name="Connecteur droit avec flèche 102">
            <a:extLst>
              <a:ext uri="{FF2B5EF4-FFF2-40B4-BE49-F238E27FC236}">
                <a16:creationId xmlns:a16="http://schemas.microsoft.com/office/drawing/2014/main" id="{575BFD8D-2B26-9C3D-79DC-E6DF0C67AA4A}"/>
              </a:ext>
            </a:extLst>
          </p:cNvPr>
          <p:cNvCxnSpPr>
            <a:cxnSpLocks/>
            <a:stCxn id="44" idx="2"/>
            <a:endCxn id="132" idx="0"/>
          </p:cNvCxnSpPr>
          <p:nvPr/>
        </p:nvCxnSpPr>
        <p:spPr>
          <a:xfrm flipH="1">
            <a:off x="9123502" y="2534144"/>
            <a:ext cx="6256" cy="1908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Connecteur droit avec flèche 106">
            <a:extLst>
              <a:ext uri="{FF2B5EF4-FFF2-40B4-BE49-F238E27FC236}">
                <a16:creationId xmlns:a16="http://schemas.microsoft.com/office/drawing/2014/main" id="{394654EF-2B79-CC81-2C7E-F15857E7923F}"/>
              </a:ext>
            </a:extLst>
          </p:cNvPr>
          <p:cNvCxnSpPr>
            <a:cxnSpLocks/>
            <a:stCxn id="56" idx="2"/>
            <a:endCxn id="61" idx="0"/>
          </p:cNvCxnSpPr>
          <p:nvPr/>
        </p:nvCxnSpPr>
        <p:spPr>
          <a:xfrm flipH="1">
            <a:off x="6980561" y="2544578"/>
            <a:ext cx="7345" cy="1820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75BF3A9B-E8D3-BA86-AC2E-3A9D92CCC7AC}"/>
              </a:ext>
            </a:extLst>
          </p:cNvPr>
          <p:cNvCxnSpPr>
            <a:cxnSpLocks/>
            <a:stCxn id="56" idx="0"/>
            <a:endCxn id="119" idx="2"/>
          </p:cNvCxnSpPr>
          <p:nvPr/>
        </p:nvCxnSpPr>
        <p:spPr>
          <a:xfrm flipV="1">
            <a:off x="6987906" y="1781231"/>
            <a:ext cx="0" cy="1506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9" name="Autre processus 118">
            <a:extLst>
              <a:ext uri="{FF2B5EF4-FFF2-40B4-BE49-F238E27FC236}">
                <a16:creationId xmlns:a16="http://schemas.microsoft.com/office/drawing/2014/main" id="{1FEDDBFA-DB9C-ADB8-E654-606DC001E43A}"/>
              </a:ext>
            </a:extLst>
          </p:cNvPr>
          <p:cNvSpPr/>
          <p:nvPr/>
        </p:nvSpPr>
        <p:spPr>
          <a:xfrm>
            <a:off x="5997547" y="1168583"/>
            <a:ext cx="1980717" cy="612648"/>
          </a:xfrm>
          <a:prstGeom prst="flowChartAlternateProcess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/>
              <a:t>Distance relevée</a:t>
            </a:r>
          </a:p>
          <a:p>
            <a:pPr algn="ctr"/>
            <a:r>
              <a:rPr lang="fr-FR" sz="1800" dirty="0"/>
              <a:t>Distance moyenne</a:t>
            </a:r>
          </a:p>
        </p:txBody>
      </p:sp>
      <p:sp>
        <p:nvSpPr>
          <p:cNvPr id="132" name="Autre processus 131">
            <a:extLst>
              <a:ext uri="{FF2B5EF4-FFF2-40B4-BE49-F238E27FC236}">
                <a16:creationId xmlns:a16="http://schemas.microsoft.com/office/drawing/2014/main" id="{146AF347-651F-C51B-DBE2-45F989638CEC}"/>
              </a:ext>
            </a:extLst>
          </p:cNvPr>
          <p:cNvSpPr/>
          <p:nvPr/>
        </p:nvSpPr>
        <p:spPr>
          <a:xfrm>
            <a:off x="8104920" y="2725032"/>
            <a:ext cx="2037164" cy="612647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Calcul incertitude segments</a:t>
            </a:r>
          </a:p>
        </p:txBody>
      </p:sp>
      <p:sp>
        <p:nvSpPr>
          <p:cNvPr id="148" name="Flèche vers le bas 147">
            <a:extLst>
              <a:ext uri="{FF2B5EF4-FFF2-40B4-BE49-F238E27FC236}">
                <a16:creationId xmlns:a16="http://schemas.microsoft.com/office/drawing/2014/main" id="{97B9A63D-63AD-7FE2-0318-9E1023B4681C}"/>
              </a:ext>
            </a:extLst>
          </p:cNvPr>
          <p:cNvSpPr/>
          <p:nvPr/>
        </p:nvSpPr>
        <p:spPr>
          <a:xfrm rot="5400000">
            <a:off x="9355203" y="3697093"/>
            <a:ext cx="133132" cy="1120859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ZoneTexte 151">
            <a:extLst>
              <a:ext uri="{FF2B5EF4-FFF2-40B4-BE49-F238E27FC236}">
                <a16:creationId xmlns:a16="http://schemas.microsoft.com/office/drawing/2014/main" id="{8EEC6571-C7AE-BEAD-DE4E-0D5E09A90D01}"/>
              </a:ext>
            </a:extLst>
          </p:cNvPr>
          <p:cNvSpPr txBox="1"/>
          <p:nvPr/>
        </p:nvSpPr>
        <p:spPr>
          <a:xfrm>
            <a:off x="8861338" y="3769687"/>
            <a:ext cx="1179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Covariances sur les segments</a:t>
            </a:r>
          </a:p>
        </p:txBody>
      </p:sp>
      <p:sp>
        <p:nvSpPr>
          <p:cNvPr id="156" name="Autre processus 155">
            <a:extLst>
              <a:ext uri="{FF2B5EF4-FFF2-40B4-BE49-F238E27FC236}">
                <a16:creationId xmlns:a16="http://schemas.microsoft.com/office/drawing/2014/main" id="{DF824E4C-3111-B230-BB0C-EA243E2C82B4}"/>
              </a:ext>
            </a:extLst>
          </p:cNvPr>
          <p:cNvSpPr/>
          <p:nvPr/>
        </p:nvSpPr>
        <p:spPr>
          <a:xfrm>
            <a:off x="7289376" y="3932478"/>
            <a:ext cx="1574150" cy="61264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Matrice</a:t>
            </a:r>
          </a:p>
          <a:p>
            <a:pPr algn="ctr"/>
            <a:r>
              <a:rPr lang="fr-FR" dirty="0"/>
              <a:t>Corrélation</a:t>
            </a:r>
          </a:p>
        </p:txBody>
      </p:sp>
      <p:cxnSp>
        <p:nvCxnSpPr>
          <p:cNvPr id="169" name="Connecteur en angle 168">
            <a:extLst>
              <a:ext uri="{FF2B5EF4-FFF2-40B4-BE49-F238E27FC236}">
                <a16:creationId xmlns:a16="http://schemas.microsoft.com/office/drawing/2014/main" id="{58405FC4-393C-9301-949E-78D77C19B15D}"/>
              </a:ext>
            </a:extLst>
          </p:cNvPr>
          <p:cNvCxnSpPr>
            <a:cxnSpLocks/>
            <a:stCxn id="87" idx="2"/>
            <a:endCxn id="184" idx="3"/>
          </p:cNvCxnSpPr>
          <p:nvPr/>
        </p:nvCxnSpPr>
        <p:spPr>
          <a:xfrm rot="5400000">
            <a:off x="10228407" y="4492601"/>
            <a:ext cx="497212" cy="58452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Connecteur en angle 173">
            <a:extLst>
              <a:ext uri="{FF2B5EF4-FFF2-40B4-BE49-F238E27FC236}">
                <a16:creationId xmlns:a16="http://schemas.microsoft.com/office/drawing/2014/main" id="{02579459-2B04-5AFD-C068-5BC9F94CDE74}"/>
              </a:ext>
            </a:extLst>
          </p:cNvPr>
          <p:cNvCxnSpPr>
            <a:cxnSpLocks/>
            <a:stCxn id="156" idx="2"/>
            <a:endCxn id="184" idx="1"/>
          </p:cNvCxnSpPr>
          <p:nvPr/>
        </p:nvCxnSpPr>
        <p:spPr>
          <a:xfrm rot="16200000" flipH="1">
            <a:off x="8099354" y="4522222"/>
            <a:ext cx="488343" cy="53414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4" name="Autre processus 183">
            <a:extLst>
              <a:ext uri="{FF2B5EF4-FFF2-40B4-BE49-F238E27FC236}">
                <a16:creationId xmlns:a16="http://schemas.microsoft.com/office/drawing/2014/main" id="{2DDA0262-CA63-7A39-DF75-B78BA895F675}"/>
              </a:ext>
            </a:extLst>
          </p:cNvPr>
          <p:cNvSpPr/>
          <p:nvPr/>
        </p:nvSpPr>
        <p:spPr>
          <a:xfrm>
            <a:off x="8610600" y="4727145"/>
            <a:ext cx="1574150" cy="612648"/>
          </a:xfrm>
          <a:prstGeom prst="flowChartAlternateProces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Heatmap/ illustration</a:t>
            </a:r>
          </a:p>
        </p:txBody>
      </p:sp>
      <p:cxnSp>
        <p:nvCxnSpPr>
          <p:cNvPr id="191" name="Connecteur en angle 190">
            <a:extLst>
              <a:ext uri="{FF2B5EF4-FFF2-40B4-BE49-F238E27FC236}">
                <a16:creationId xmlns:a16="http://schemas.microsoft.com/office/drawing/2014/main" id="{91949882-EAAE-E0E7-B912-D4D190A2466D}"/>
              </a:ext>
            </a:extLst>
          </p:cNvPr>
          <p:cNvCxnSpPr>
            <a:cxnSpLocks/>
            <a:stCxn id="132" idx="2"/>
            <a:endCxn id="203" idx="0"/>
          </p:cNvCxnSpPr>
          <p:nvPr/>
        </p:nvCxnSpPr>
        <p:spPr>
          <a:xfrm rot="5400000">
            <a:off x="5913839" y="1769968"/>
            <a:ext cx="1641953" cy="4777374"/>
          </a:xfrm>
          <a:prstGeom prst="bentConnector3">
            <a:avLst>
              <a:gd name="adj1" fmla="val 20299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8" name="Connecteur en angle 197">
            <a:extLst>
              <a:ext uri="{FF2B5EF4-FFF2-40B4-BE49-F238E27FC236}">
                <a16:creationId xmlns:a16="http://schemas.microsoft.com/office/drawing/2014/main" id="{01DEE33C-FA3E-127C-8D1C-3C7DA97F4A94}"/>
              </a:ext>
            </a:extLst>
          </p:cNvPr>
          <p:cNvCxnSpPr>
            <a:cxnSpLocks/>
            <a:stCxn id="87" idx="3"/>
            <a:endCxn id="203" idx="2"/>
          </p:cNvCxnSpPr>
          <p:nvPr/>
        </p:nvCxnSpPr>
        <p:spPr>
          <a:xfrm flipH="1">
            <a:off x="4346128" y="4229933"/>
            <a:ext cx="7210222" cy="1362348"/>
          </a:xfrm>
          <a:prstGeom prst="bentConnector4">
            <a:avLst>
              <a:gd name="adj1" fmla="val -3170"/>
              <a:gd name="adj2" fmla="val 11678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3" name="Autre processus 202">
            <a:extLst>
              <a:ext uri="{FF2B5EF4-FFF2-40B4-BE49-F238E27FC236}">
                <a16:creationId xmlns:a16="http://schemas.microsoft.com/office/drawing/2014/main" id="{3E012378-FBB0-D390-8E21-8C0B42F2AD90}"/>
              </a:ext>
            </a:extLst>
          </p:cNvPr>
          <p:cNvSpPr/>
          <p:nvPr/>
        </p:nvSpPr>
        <p:spPr>
          <a:xfrm>
            <a:off x="3578630" y="4979632"/>
            <a:ext cx="1534995" cy="612649"/>
          </a:xfrm>
          <a:prstGeom prst="flowChartAlternateProcess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Output: Incertitude</a:t>
            </a:r>
          </a:p>
        </p:txBody>
      </p:sp>
      <p:sp>
        <p:nvSpPr>
          <p:cNvPr id="236" name="ZoneTexte 235">
            <a:extLst>
              <a:ext uri="{FF2B5EF4-FFF2-40B4-BE49-F238E27FC236}">
                <a16:creationId xmlns:a16="http://schemas.microsoft.com/office/drawing/2014/main" id="{204B10CD-4967-E4FD-BECF-330B0C3559E5}"/>
              </a:ext>
            </a:extLst>
          </p:cNvPr>
          <p:cNvSpPr txBox="1"/>
          <p:nvPr/>
        </p:nvSpPr>
        <p:spPr>
          <a:xfrm>
            <a:off x="5847160" y="3367287"/>
            <a:ext cx="1887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Incertitude sur les segment</a:t>
            </a:r>
          </a:p>
        </p:txBody>
      </p:sp>
      <p:sp>
        <p:nvSpPr>
          <p:cNvPr id="237" name="ZoneTexte 236">
            <a:extLst>
              <a:ext uri="{FF2B5EF4-FFF2-40B4-BE49-F238E27FC236}">
                <a16:creationId xmlns:a16="http://schemas.microsoft.com/office/drawing/2014/main" id="{00567B96-0190-9142-7561-32F698781759}"/>
              </a:ext>
            </a:extLst>
          </p:cNvPr>
          <p:cNvSpPr txBox="1"/>
          <p:nvPr/>
        </p:nvSpPr>
        <p:spPr>
          <a:xfrm>
            <a:off x="5113624" y="5743165"/>
            <a:ext cx="2458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Matrice de covariance des segments</a:t>
            </a:r>
          </a:p>
        </p:txBody>
      </p:sp>
      <p:cxnSp>
        <p:nvCxnSpPr>
          <p:cNvPr id="243" name="Connecteur en angle 242">
            <a:extLst>
              <a:ext uri="{FF2B5EF4-FFF2-40B4-BE49-F238E27FC236}">
                <a16:creationId xmlns:a16="http://schemas.microsoft.com/office/drawing/2014/main" id="{BA8761A9-F68D-F9A6-49A0-E7E4A65F5874}"/>
              </a:ext>
            </a:extLst>
          </p:cNvPr>
          <p:cNvCxnSpPr>
            <a:cxnSpLocks/>
            <a:stCxn id="119" idx="3"/>
            <a:endCxn id="275" idx="2"/>
          </p:cNvCxnSpPr>
          <p:nvPr/>
        </p:nvCxnSpPr>
        <p:spPr>
          <a:xfrm flipH="1">
            <a:off x="850900" y="1474907"/>
            <a:ext cx="7127364" cy="4090177"/>
          </a:xfrm>
          <a:prstGeom prst="bentConnector4">
            <a:avLst>
              <a:gd name="adj1" fmla="val -55441"/>
              <a:gd name="adj2" fmla="val 116501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0" name="Connecteur droit avec flèche 249">
            <a:extLst>
              <a:ext uri="{FF2B5EF4-FFF2-40B4-BE49-F238E27FC236}">
                <a16:creationId xmlns:a16="http://schemas.microsoft.com/office/drawing/2014/main" id="{FB4D47F0-3C42-9AC8-3907-33B94B9FC72F}"/>
              </a:ext>
            </a:extLst>
          </p:cNvPr>
          <p:cNvCxnSpPr>
            <a:cxnSpLocks/>
            <a:stCxn id="203" idx="1"/>
            <a:endCxn id="275" idx="3"/>
          </p:cNvCxnSpPr>
          <p:nvPr/>
        </p:nvCxnSpPr>
        <p:spPr>
          <a:xfrm flipH="1">
            <a:off x="1554480" y="5285957"/>
            <a:ext cx="2024150" cy="133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5" name="Processus 274">
            <a:extLst>
              <a:ext uri="{FF2B5EF4-FFF2-40B4-BE49-F238E27FC236}">
                <a16:creationId xmlns:a16="http://schemas.microsoft.com/office/drawing/2014/main" id="{FDC6E49B-0D8F-5135-8852-989E2F855ADE}"/>
              </a:ext>
            </a:extLst>
          </p:cNvPr>
          <p:cNvSpPr/>
          <p:nvPr/>
        </p:nvSpPr>
        <p:spPr>
          <a:xfrm>
            <a:off x="147320" y="5033468"/>
            <a:ext cx="1407160" cy="531616"/>
          </a:xfrm>
          <a:prstGeom prst="flowChartProcess">
            <a:avLst/>
          </a:prstGeom>
          <a:solidFill>
            <a:schemeClr val="tx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Z-Score</a:t>
            </a:r>
          </a:p>
        </p:txBody>
      </p:sp>
      <p:cxnSp>
        <p:nvCxnSpPr>
          <p:cNvPr id="292" name="Connecteur en angle 291">
            <a:extLst>
              <a:ext uri="{FF2B5EF4-FFF2-40B4-BE49-F238E27FC236}">
                <a16:creationId xmlns:a16="http://schemas.microsoft.com/office/drawing/2014/main" id="{325389E5-0E74-75B9-113B-922227CF763A}"/>
              </a:ext>
            </a:extLst>
          </p:cNvPr>
          <p:cNvCxnSpPr>
            <a:cxnSpLocks/>
            <a:stCxn id="156" idx="1"/>
            <a:endCxn id="203" idx="3"/>
          </p:cNvCxnSpPr>
          <p:nvPr/>
        </p:nvCxnSpPr>
        <p:spPr>
          <a:xfrm rot="10800000" flipV="1">
            <a:off x="5113626" y="4238801"/>
            <a:ext cx="2175751" cy="104715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6" name="ZoneTexte 295">
            <a:extLst>
              <a:ext uri="{FF2B5EF4-FFF2-40B4-BE49-F238E27FC236}">
                <a16:creationId xmlns:a16="http://schemas.microsoft.com/office/drawing/2014/main" id="{F03348AA-E8F2-AEA1-E218-5E86BFD3AC10}"/>
              </a:ext>
            </a:extLst>
          </p:cNvPr>
          <p:cNvSpPr txBox="1"/>
          <p:nvPr/>
        </p:nvSpPr>
        <p:spPr>
          <a:xfrm>
            <a:off x="6028604" y="3807077"/>
            <a:ext cx="13263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Corrélation entre les segments</a:t>
            </a:r>
          </a:p>
        </p:txBody>
      </p:sp>
      <p:cxnSp>
        <p:nvCxnSpPr>
          <p:cNvPr id="303" name="Connecteur en angle 302">
            <a:extLst>
              <a:ext uri="{FF2B5EF4-FFF2-40B4-BE49-F238E27FC236}">
                <a16:creationId xmlns:a16="http://schemas.microsoft.com/office/drawing/2014/main" id="{9546C439-413A-D3A0-CD46-EF2181650B8F}"/>
              </a:ext>
            </a:extLst>
          </p:cNvPr>
          <p:cNvCxnSpPr>
            <a:cxnSpLocks/>
            <a:stCxn id="30" idx="3"/>
            <a:endCxn id="56" idx="1"/>
          </p:cNvCxnSpPr>
          <p:nvPr/>
        </p:nvCxnSpPr>
        <p:spPr>
          <a:xfrm>
            <a:off x="5083153" y="1469849"/>
            <a:ext cx="1226891" cy="768405"/>
          </a:xfrm>
          <a:prstGeom prst="bentConnector3">
            <a:avLst>
              <a:gd name="adj1" fmla="val 28706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1" name="Connecteur en angle 310">
            <a:extLst>
              <a:ext uri="{FF2B5EF4-FFF2-40B4-BE49-F238E27FC236}">
                <a16:creationId xmlns:a16="http://schemas.microsoft.com/office/drawing/2014/main" id="{13577165-2BD1-E03D-F267-C4D0EC491901}"/>
              </a:ext>
            </a:extLst>
          </p:cNvPr>
          <p:cNvCxnSpPr>
            <a:cxnSpLocks/>
            <a:stCxn id="28" idx="3"/>
            <a:endCxn id="56" idx="1"/>
          </p:cNvCxnSpPr>
          <p:nvPr/>
        </p:nvCxnSpPr>
        <p:spPr>
          <a:xfrm flipV="1">
            <a:off x="5026626" y="2238254"/>
            <a:ext cx="1283418" cy="684751"/>
          </a:xfrm>
          <a:prstGeom prst="bentConnector3">
            <a:avLst>
              <a:gd name="adj1" fmla="val 32775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1678801-C585-FBC6-23DA-BCFB9CBFBD9B}"/>
              </a:ext>
            </a:extLst>
          </p:cNvPr>
          <p:cNvSpPr/>
          <p:nvPr/>
        </p:nvSpPr>
        <p:spPr>
          <a:xfrm>
            <a:off x="-8069" y="3673895"/>
            <a:ext cx="6135463" cy="264410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B8A1D5-323A-F6AF-2D52-D436749FBC95}"/>
              </a:ext>
            </a:extLst>
          </p:cNvPr>
          <p:cNvSpPr/>
          <p:nvPr/>
        </p:nvSpPr>
        <p:spPr>
          <a:xfrm>
            <a:off x="0" y="784005"/>
            <a:ext cx="12192001" cy="287214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B72783-9B35-F995-EBCC-873853218124}"/>
              </a:ext>
            </a:extLst>
          </p:cNvPr>
          <p:cNvSpPr/>
          <p:nvPr/>
        </p:nvSpPr>
        <p:spPr>
          <a:xfrm>
            <a:off x="6127394" y="5400901"/>
            <a:ext cx="6135463" cy="91709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747597-2DB8-80F0-BF2B-4F0C3142FD4E}"/>
              </a:ext>
            </a:extLst>
          </p:cNvPr>
          <p:cNvSpPr/>
          <p:nvPr/>
        </p:nvSpPr>
        <p:spPr>
          <a:xfrm>
            <a:off x="0" y="3666161"/>
            <a:ext cx="6135463" cy="264410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CBAC33-A8A9-9AF1-BDBB-37E5AC350677}"/>
              </a:ext>
            </a:extLst>
          </p:cNvPr>
          <p:cNvSpPr/>
          <p:nvPr/>
        </p:nvSpPr>
        <p:spPr>
          <a:xfrm>
            <a:off x="6135463" y="5393167"/>
            <a:ext cx="6135463" cy="91709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70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15B9599-E2CB-D868-3D54-7E3DB866AB48}"/>
              </a:ext>
            </a:extLst>
          </p:cNvPr>
          <p:cNvSpPr/>
          <p:nvPr/>
        </p:nvSpPr>
        <p:spPr>
          <a:xfrm>
            <a:off x="-1" y="0"/>
            <a:ext cx="12192001" cy="7865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/>
            </a:pPr>
            <a:endParaRPr lang="en-US" sz="3600" dirty="0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C5A397B-95D8-B00D-22D6-CC315F19D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324D3-FDA7-444F-BBD9-A9587FB0CB9C}" type="slidenum">
              <a:rPr lang="en-US" sz="2400" smtClean="0"/>
              <a:t>16</a:t>
            </a:fld>
            <a:endParaRPr lang="en-US" sz="24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628B436-FCD4-56CD-5614-B1D7C145D95B}"/>
              </a:ext>
            </a:extLst>
          </p:cNvPr>
          <p:cNvSpPr txBox="1"/>
          <p:nvPr/>
        </p:nvSpPr>
        <p:spPr>
          <a:xfrm>
            <a:off x="224287" y="140170"/>
            <a:ext cx="4467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/>
              <a:t>Matrice de corrélation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45751F71-BE1D-B6B6-9DC5-21AF0E430CB3}"/>
                  </a:ext>
                </a:extLst>
              </p:cNvPr>
              <p:cNvSpPr txBox="1"/>
              <p:nvPr/>
            </p:nvSpPr>
            <p:spPr>
              <a:xfrm>
                <a:off x="1003819" y="2621558"/>
                <a:ext cx="2675149" cy="8225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fr-FR" sz="28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fr-F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fr-FR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fr-FR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fr-FR" sz="2800" dirty="0"/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45751F71-BE1D-B6B6-9DC5-21AF0E430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819" y="2621558"/>
                <a:ext cx="2675149" cy="822597"/>
              </a:xfrm>
              <a:prstGeom prst="rect">
                <a:avLst/>
              </a:prstGeom>
              <a:blipFill>
                <a:blip r:embed="rId2"/>
                <a:stretch>
                  <a:fillRect l="-939" b="-447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C7BBE43-5538-F0FA-B0D7-73657CAF43DB}"/>
                  </a:ext>
                </a:extLst>
              </p:cNvPr>
              <p:cNvSpPr txBox="1"/>
              <p:nvPr/>
            </p:nvSpPr>
            <p:spPr>
              <a:xfrm>
                <a:off x="1429574" y="3848397"/>
                <a:ext cx="1823641" cy="5579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= </m:t>
                        </m:r>
                      </m:sub>
                    </m:sSub>
                    <m:sSub>
                      <m:sSub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800" dirty="0"/>
                  <a:t> </a:t>
                </a:r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C7BBE43-5538-F0FA-B0D7-73657CAF4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574" y="3848397"/>
                <a:ext cx="1823641" cy="557910"/>
              </a:xfrm>
              <a:prstGeom prst="rect">
                <a:avLst/>
              </a:prstGeom>
              <a:blipFill>
                <a:blip r:embed="rId3"/>
                <a:stretch>
                  <a:fillRect l="-2069" t="-6522" r="-5517" b="-2391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 8">
            <a:extLst>
              <a:ext uri="{FF2B5EF4-FFF2-40B4-BE49-F238E27FC236}">
                <a16:creationId xmlns:a16="http://schemas.microsoft.com/office/drawing/2014/main" id="{77CF975B-823A-028C-ACEA-1CBF4F7E71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7137" y="969432"/>
            <a:ext cx="6295925" cy="539340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2F7901F-27FC-690E-CA78-0ACF59163E48}"/>
              </a:ext>
            </a:extLst>
          </p:cNvPr>
          <p:cNvSpPr txBox="1"/>
          <p:nvPr/>
        </p:nvSpPr>
        <p:spPr>
          <a:xfrm>
            <a:off x="6172200" y="860363"/>
            <a:ext cx="11103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Exemple: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A9C2F9B-E0FB-FD09-43C6-5AE86590C9AD}"/>
              </a:ext>
            </a:extLst>
          </p:cNvPr>
          <p:cNvSpPr txBox="1"/>
          <p:nvPr/>
        </p:nvSpPr>
        <p:spPr>
          <a:xfrm>
            <a:off x="0" y="2041663"/>
            <a:ext cx="121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Formules:</a:t>
            </a:r>
          </a:p>
        </p:txBody>
      </p:sp>
      <p:sp>
        <p:nvSpPr>
          <p:cNvPr id="13" name="Autre processus 12">
            <a:extLst>
              <a:ext uri="{FF2B5EF4-FFF2-40B4-BE49-F238E27FC236}">
                <a16:creationId xmlns:a16="http://schemas.microsoft.com/office/drawing/2014/main" id="{B08DCA88-304C-4529-7F0B-59B378EE0C70}"/>
              </a:ext>
            </a:extLst>
          </p:cNvPr>
          <p:cNvSpPr/>
          <p:nvPr/>
        </p:nvSpPr>
        <p:spPr>
          <a:xfrm>
            <a:off x="59905" y="1052697"/>
            <a:ext cx="1902262" cy="646330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Matrice</a:t>
            </a:r>
          </a:p>
          <a:p>
            <a:pPr algn="ctr"/>
            <a:r>
              <a:rPr lang="fr-FR" dirty="0"/>
              <a:t>Corrélation</a:t>
            </a:r>
          </a:p>
        </p:txBody>
      </p:sp>
    </p:spTree>
    <p:extLst>
      <p:ext uri="{BB962C8B-B14F-4D97-AF65-F5344CB8AC3E}">
        <p14:creationId xmlns:p14="http://schemas.microsoft.com/office/powerpoint/2010/main" val="1867826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15B9599-E2CB-D868-3D54-7E3DB866AB48}"/>
              </a:ext>
            </a:extLst>
          </p:cNvPr>
          <p:cNvSpPr/>
          <p:nvPr/>
        </p:nvSpPr>
        <p:spPr>
          <a:xfrm>
            <a:off x="-1" y="0"/>
            <a:ext cx="12192001" cy="7865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/>
            </a:pPr>
            <a:endParaRPr lang="en-US" sz="3600" dirty="0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C5A397B-95D8-B00D-22D6-CC315F19D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324D3-FDA7-444F-BBD9-A9587FB0CB9C}" type="slidenum">
              <a:rPr lang="en-US" sz="2400" smtClean="0"/>
              <a:t>17</a:t>
            </a:fld>
            <a:endParaRPr lang="en-US" sz="24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628B436-FCD4-56CD-5614-B1D7C145D95B}"/>
              </a:ext>
            </a:extLst>
          </p:cNvPr>
          <p:cNvSpPr txBox="1"/>
          <p:nvPr/>
        </p:nvSpPr>
        <p:spPr>
          <a:xfrm>
            <a:off x="224287" y="140170"/>
            <a:ext cx="4422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/>
              <a:t>Matrice de covariance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45751F71-BE1D-B6B6-9DC5-21AF0E430CB3}"/>
                  </a:ext>
                </a:extLst>
              </p:cNvPr>
              <p:cNvSpPr txBox="1"/>
              <p:nvPr/>
            </p:nvSpPr>
            <p:spPr>
              <a:xfrm>
                <a:off x="224287" y="2661104"/>
                <a:ext cx="5091777" cy="5269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den>
                    </m:f>
                    <m:nary>
                      <m:naryPr>
                        <m:chr m:val="∑"/>
                        <m:ctrlPr>
                          <a:rPr lang="fr-FR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𝑚𝑜𝑦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)(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− 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𝑚𝑜𝑦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45751F71-BE1D-B6B6-9DC5-21AF0E430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87" y="2661104"/>
                <a:ext cx="5091777" cy="526939"/>
              </a:xfrm>
              <a:prstGeom prst="rect">
                <a:avLst/>
              </a:prstGeom>
              <a:blipFill>
                <a:blip r:embed="rId2"/>
                <a:stretch>
                  <a:fillRect t="-74419" b="-12093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C7BBE43-5538-F0FA-B0D7-73657CAF43DB}"/>
                  </a:ext>
                </a:extLst>
              </p:cNvPr>
              <p:cNvSpPr txBox="1"/>
              <p:nvPr/>
            </p:nvSpPr>
            <p:spPr>
              <a:xfrm>
                <a:off x="772885" y="3356069"/>
                <a:ext cx="3546006" cy="8168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𝐶𝑜𝑣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C7BBE43-5538-F0FA-B0D7-73657CAF4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85" y="3356069"/>
                <a:ext cx="3546006" cy="816890"/>
              </a:xfrm>
              <a:prstGeom prst="rect">
                <a:avLst/>
              </a:prstGeom>
              <a:blipFill>
                <a:blip r:embed="rId3"/>
                <a:stretch>
                  <a:fillRect l="-16726" t="-165152" b="-22575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 8">
            <a:extLst>
              <a:ext uri="{FF2B5EF4-FFF2-40B4-BE49-F238E27FC236}">
                <a16:creationId xmlns:a16="http://schemas.microsoft.com/office/drawing/2014/main" id="{77CF975B-823A-028C-ACEA-1CBF4F7E71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43" y="1099175"/>
            <a:ext cx="6169463" cy="5285066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AE53A5FC-C825-701A-7B31-3BF7E40D19F5}"/>
              </a:ext>
            </a:extLst>
          </p:cNvPr>
          <p:cNvSpPr txBox="1"/>
          <p:nvPr/>
        </p:nvSpPr>
        <p:spPr>
          <a:xfrm>
            <a:off x="6270171" y="914509"/>
            <a:ext cx="1059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Exemple: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A9F7BFC-B981-268A-9A1F-32A35789733F}"/>
              </a:ext>
            </a:extLst>
          </p:cNvPr>
          <p:cNvSpPr txBox="1"/>
          <p:nvPr/>
        </p:nvSpPr>
        <p:spPr>
          <a:xfrm>
            <a:off x="76200" y="2165975"/>
            <a:ext cx="1039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Formule:</a:t>
            </a:r>
          </a:p>
        </p:txBody>
      </p:sp>
      <p:sp>
        <p:nvSpPr>
          <p:cNvPr id="16" name="Autre processus 15">
            <a:extLst>
              <a:ext uri="{FF2B5EF4-FFF2-40B4-BE49-F238E27FC236}">
                <a16:creationId xmlns:a16="http://schemas.microsoft.com/office/drawing/2014/main" id="{3FAE9A02-A0DC-8081-CF69-9C95738E3889}"/>
              </a:ext>
            </a:extLst>
          </p:cNvPr>
          <p:cNvSpPr/>
          <p:nvPr/>
        </p:nvSpPr>
        <p:spPr>
          <a:xfrm>
            <a:off x="61240" y="1099175"/>
            <a:ext cx="1948543" cy="64596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Matrice</a:t>
            </a:r>
          </a:p>
          <a:p>
            <a:pPr algn="ctr"/>
            <a:r>
              <a:rPr lang="fr-FR" dirty="0"/>
              <a:t>covariance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709DC91-CADB-0631-1892-351C84C6771D}"/>
              </a:ext>
            </a:extLst>
          </p:cNvPr>
          <p:cNvSpPr/>
          <p:nvPr/>
        </p:nvSpPr>
        <p:spPr>
          <a:xfrm>
            <a:off x="581335" y="4406286"/>
            <a:ext cx="848673" cy="8478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Encre 7">
                <a:extLst>
                  <a:ext uri="{FF2B5EF4-FFF2-40B4-BE49-F238E27FC236}">
                    <a16:creationId xmlns:a16="http://schemas.microsoft.com/office/drawing/2014/main" id="{1349ACE9-B26F-67E1-1BF3-8B1F875FEF57}"/>
                  </a:ext>
                </a:extLst>
              </p14:cNvPr>
              <p14:cNvContentPartPr/>
              <p14:nvPr/>
            </p14:nvContentPartPr>
            <p14:xfrm>
              <a:off x="1005311" y="4827935"/>
              <a:ext cx="360" cy="360"/>
            </p14:xfrm>
          </p:contentPart>
        </mc:Choice>
        <mc:Fallback>
          <p:pic>
            <p:nvPicPr>
              <p:cNvPr id="8" name="Encre 7">
                <a:extLst>
                  <a:ext uri="{FF2B5EF4-FFF2-40B4-BE49-F238E27FC236}">
                    <a16:creationId xmlns:a16="http://schemas.microsoft.com/office/drawing/2014/main" id="{1349ACE9-B26F-67E1-1BF3-8B1F875FEF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9311" y="4791935"/>
                <a:ext cx="72000" cy="72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FA98EC92-CF69-8188-6D0F-839F7C377E25}"/>
              </a:ext>
            </a:extLst>
          </p:cNvPr>
          <p:cNvCxnSpPr>
            <a:cxnSpLocks/>
          </p:cNvCxnSpPr>
          <p:nvPr/>
        </p:nvCxnSpPr>
        <p:spPr>
          <a:xfrm flipH="1" flipV="1">
            <a:off x="990161" y="4818042"/>
            <a:ext cx="1935984" cy="116919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D38E1375-26B2-5D7F-ED91-7C640D00CCCB}"/>
              </a:ext>
            </a:extLst>
          </p:cNvPr>
          <p:cNvCxnSpPr>
            <a:cxnSpLocks/>
          </p:cNvCxnSpPr>
          <p:nvPr/>
        </p:nvCxnSpPr>
        <p:spPr>
          <a:xfrm flipH="1">
            <a:off x="2838181" y="4926789"/>
            <a:ext cx="1808920" cy="10898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5A13D75-7587-0B82-5FF2-5ABF46FD2F59}"/>
              </a:ext>
            </a:extLst>
          </p:cNvPr>
          <p:cNvCxnSpPr>
            <a:cxnSpLocks/>
          </p:cNvCxnSpPr>
          <p:nvPr/>
        </p:nvCxnSpPr>
        <p:spPr>
          <a:xfrm flipH="1" flipV="1">
            <a:off x="962627" y="4818042"/>
            <a:ext cx="2206211" cy="740264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EA288370-B9B1-9B8B-CF6A-17D14D01D268}"/>
              </a:ext>
            </a:extLst>
          </p:cNvPr>
          <p:cNvCxnSpPr>
            <a:cxnSpLocks/>
          </p:cNvCxnSpPr>
          <p:nvPr/>
        </p:nvCxnSpPr>
        <p:spPr>
          <a:xfrm flipH="1">
            <a:off x="3096395" y="4926789"/>
            <a:ext cx="1525626" cy="610437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Ellipse 16">
            <a:extLst>
              <a:ext uri="{FF2B5EF4-FFF2-40B4-BE49-F238E27FC236}">
                <a16:creationId xmlns:a16="http://schemas.microsoft.com/office/drawing/2014/main" id="{BD82CC1A-89B4-36EE-9C4E-4A5D2CE44ED4}"/>
              </a:ext>
            </a:extLst>
          </p:cNvPr>
          <p:cNvSpPr/>
          <p:nvPr/>
        </p:nvSpPr>
        <p:spPr>
          <a:xfrm>
            <a:off x="3969061" y="4406286"/>
            <a:ext cx="848673" cy="8478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8" name="Encre 17">
                <a:extLst>
                  <a:ext uri="{FF2B5EF4-FFF2-40B4-BE49-F238E27FC236}">
                    <a16:creationId xmlns:a16="http://schemas.microsoft.com/office/drawing/2014/main" id="{83EF3060-1522-2761-3D4E-323622FF9688}"/>
                  </a:ext>
                </a:extLst>
              </p14:cNvPr>
              <p14:cNvContentPartPr/>
              <p14:nvPr/>
            </p14:nvContentPartPr>
            <p14:xfrm>
              <a:off x="4622021" y="4926789"/>
              <a:ext cx="360" cy="360"/>
            </p14:xfrm>
          </p:contentPart>
        </mc:Choice>
        <mc:Fallback>
          <p:pic>
            <p:nvPicPr>
              <p:cNvPr id="18" name="Encre 17">
                <a:extLst>
                  <a:ext uri="{FF2B5EF4-FFF2-40B4-BE49-F238E27FC236}">
                    <a16:creationId xmlns:a16="http://schemas.microsoft.com/office/drawing/2014/main" id="{83EF3060-1522-2761-3D4E-323622FF968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86021" y="4890789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Ellipse 18">
            <a:extLst>
              <a:ext uri="{FF2B5EF4-FFF2-40B4-BE49-F238E27FC236}">
                <a16:creationId xmlns:a16="http://schemas.microsoft.com/office/drawing/2014/main" id="{43033F88-813C-BC60-67F6-5086693216D4}"/>
              </a:ext>
            </a:extLst>
          </p:cNvPr>
          <p:cNvSpPr/>
          <p:nvPr/>
        </p:nvSpPr>
        <p:spPr>
          <a:xfrm>
            <a:off x="2468424" y="5388468"/>
            <a:ext cx="848673" cy="8478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" name="Encre 19">
                <a:extLst>
                  <a:ext uri="{FF2B5EF4-FFF2-40B4-BE49-F238E27FC236}">
                    <a16:creationId xmlns:a16="http://schemas.microsoft.com/office/drawing/2014/main" id="{C41D8A7F-DA04-C84E-BF11-1FC7F3481561}"/>
                  </a:ext>
                </a:extLst>
              </p14:cNvPr>
              <p14:cNvContentPartPr/>
              <p14:nvPr/>
            </p14:nvContentPartPr>
            <p14:xfrm>
              <a:off x="2890419" y="5987240"/>
              <a:ext cx="360" cy="360"/>
            </p14:xfrm>
          </p:contentPart>
        </mc:Choice>
        <mc:Fallback>
          <p:pic>
            <p:nvPicPr>
              <p:cNvPr id="20" name="Encre 19">
                <a:extLst>
                  <a:ext uri="{FF2B5EF4-FFF2-40B4-BE49-F238E27FC236}">
                    <a16:creationId xmlns:a16="http://schemas.microsoft.com/office/drawing/2014/main" id="{C41D8A7F-DA04-C84E-BF11-1FC7F348156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54419" y="595124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1" name="Encre 20">
                <a:extLst>
                  <a:ext uri="{FF2B5EF4-FFF2-40B4-BE49-F238E27FC236}">
                    <a16:creationId xmlns:a16="http://schemas.microsoft.com/office/drawing/2014/main" id="{A3BBB683-9357-0886-18D8-CE6E89D6AAD9}"/>
                  </a:ext>
                </a:extLst>
              </p14:cNvPr>
              <p14:cNvContentPartPr/>
              <p14:nvPr/>
            </p14:nvContentPartPr>
            <p14:xfrm>
              <a:off x="3121498" y="5537226"/>
              <a:ext cx="360" cy="360"/>
            </p14:xfrm>
          </p:contentPart>
        </mc:Choice>
        <mc:Fallback>
          <p:pic>
            <p:nvPicPr>
              <p:cNvPr id="21" name="Encre 20">
                <a:extLst>
                  <a:ext uri="{FF2B5EF4-FFF2-40B4-BE49-F238E27FC236}">
                    <a16:creationId xmlns:a16="http://schemas.microsoft.com/office/drawing/2014/main" id="{A3BBB683-9357-0886-18D8-CE6E89D6AAD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85498" y="5501226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ZoneTexte 21">
            <a:extLst>
              <a:ext uri="{FF2B5EF4-FFF2-40B4-BE49-F238E27FC236}">
                <a16:creationId xmlns:a16="http://schemas.microsoft.com/office/drawing/2014/main" id="{F75ED2B5-32CC-4E21-2791-9681FFAA1372}"/>
              </a:ext>
            </a:extLst>
          </p:cNvPr>
          <p:cNvSpPr txBox="1"/>
          <p:nvPr/>
        </p:nvSpPr>
        <p:spPr>
          <a:xfrm rot="1913577">
            <a:off x="1235764" y="5352560"/>
            <a:ext cx="995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segment</a:t>
            </a:r>
          </a:p>
        </p:txBody>
      </p:sp>
    </p:spTree>
    <p:extLst>
      <p:ext uri="{BB962C8B-B14F-4D97-AF65-F5344CB8AC3E}">
        <p14:creationId xmlns:p14="http://schemas.microsoft.com/office/powerpoint/2010/main" val="3735367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15B9599-E2CB-D868-3D54-7E3DB866AB48}"/>
              </a:ext>
            </a:extLst>
          </p:cNvPr>
          <p:cNvSpPr/>
          <p:nvPr/>
        </p:nvSpPr>
        <p:spPr>
          <a:xfrm>
            <a:off x="-1" y="0"/>
            <a:ext cx="12192001" cy="7865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/>
            </a:pPr>
            <a:endParaRPr lang="en-US" sz="3600" dirty="0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C5A397B-95D8-B00D-22D6-CC315F19D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324D3-FDA7-444F-BBD9-A9587FB0CB9C}" type="slidenum">
              <a:rPr lang="en-US" sz="2400" smtClean="0"/>
              <a:t>18</a:t>
            </a:fld>
            <a:endParaRPr lang="en-US" sz="24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628B436-FCD4-56CD-5614-B1D7C145D95B}"/>
              </a:ext>
            </a:extLst>
          </p:cNvPr>
          <p:cNvSpPr txBox="1"/>
          <p:nvPr/>
        </p:nvSpPr>
        <p:spPr>
          <a:xfrm>
            <a:off x="224287" y="140170"/>
            <a:ext cx="3405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/>
              <a:t>Etude statistique</a:t>
            </a:r>
          </a:p>
        </p:txBody>
      </p:sp>
      <p:sp>
        <p:nvSpPr>
          <p:cNvPr id="5" name="Processus 4">
            <a:extLst>
              <a:ext uri="{FF2B5EF4-FFF2-40B4-BE49-F238E27FC236}">
                <a16:creationId xmlns:a16="http://schemas.microsoft.com/office/drawing/2014/main" id="{DAE00E09-56F1-4E3C-C310-BF64FEB1E39D}"/>
              </a:ext>
            </a:extLst>
          </p:cNvPr>
          <p:cNvSpPr/>
          <p:nvPr/>
        </p:nvSpPr>
        <p:spPr>
          <a:xfrm>
            <a:off x="133330" y="1801735"/>
            <a:ext cx="1435140" cy="786501"/>
          </a:xfrm>
          <a:prstGeom prst="flowChartProcess">
            <a:avLst/>
          </a:prstGeom>
          <a:solidFill>
            <a:schemeClr val="accent4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Listes des coordonnées relevées</a:t>
            </a:r>
          </a:p>
        </p:txBody>
      </p:sp>
      <p:sp>
        <p:nvSpPr>
          <p:cNvPr id="12" name="Flèche vers le bas 11">
            <a:extLst>
              <a:ext uri="{FF2B5EF4-FFF2-40B4-BE49-F238E27FC236}">
                <a16:creationId xmlns:a16="http://schemas.microsoft.com/office/drawing/2014/main" id="{D2F5746A-31F8-C56D-4155-81B4A2DB6093}"/>
              </a:ext>
            </a:extLst>
          </p:cNvPr>
          <p:cNvSpPr/>
          <p:nvPr/>
        </p:nvSpPr>
        <p:spPr>
          <a:xfrm rot="16200000">
            <a:off x="1707937" y="1984232"/>
            <a:ext cx="152400" cy="40335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en angle 19">
            <a:extLst>
              <a:ext uri="{FF2B5EF4-FFF2-40B4-BE49-F238E27FC236}">
                <a16:creationId xmlns:a16="http://schemas.microsoft.com/office/drawing/2014/main" id="{31B7C7C1-37F2-A58A-C4A0-DA2968C2A6B3}"/>
              </a:ext>
            </a:extLst>
          </p:cNvPr>
          <p:cNvCxnSpPr>
            <a:cxnSpLocks/>
            <a:stCxn id="47" idx="0"/>
            <a:endCxn id="30" idx="1"/>
          </p:cNvCxnSpPr>
          <p:nvPr/>
        </p:nvCxnSpPr>
        <p:spPr>
          <a:xfrm rot="5400000" flipH="1" flipV="1">
            <a:off x="3085875" y="1302376"/>
            <a:ext cx="418813" cy="75376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Autre processus 27">
            <a:extLst>
              <a:ext uri="{FF2B5EF4-FFF2-40B4-BE49-F238E27FC236}">
                <a16:creationId xmlns:a16="http://schemas.microsoft.com/office/drawing/2014/main" id="{60ACD067-710A-78FC-9077-B6FD3B23C7ED}"/>
              </a:ext>
            </a:extLst>
          </p:cNvPr>
          <p:cNvSpPr/>
          <p:nvPr/>
        </p:nvSpPr>
        <p:spPr>
          <a:xfrm>
            <a:off x="3670902" y="2616681"/>
            <a:ext cx="1355724" cy="61264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Distribution gaussienne</a:t>
            </a:r>
          </a:p>
        </p:txBody>
      </p:sp>
      <p:sp>
        <p:nvSpPr>
          <p:cNvPr id="30" name="Autre processus 29">
            <a:extLst>
              <a:ext uri="{FF2B5EF4-FFF2-40B4-BE49-F238E27FC236}">
                <a16:creationId xmlns:a16="http://schemas.microsoft.com/office/drawing/2014/main" id="{E770BDA3-1B70-69AF-1041-3636297E4F4D}"/>
              </a:ext>
            </a:extLst>
          </p:cNvPr>
          <p:cNvSpPr/>
          <p:nvPr/>
        </p:nvSpPr>
        <p:spPr>
          <a:xfrm>
            <a:off x="3672161" y="1163525"/>
            <a:ext cx="1410992" cy="61264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Distribution uniforme</a:t>
            </a:r>
          </a:p>
        </p:txBody>
      </p:sp>
      <p:cxnSp>
        <p:nvCxnSpPr>
          <p:cNvPr id="32" name="Connecteur en angle 31">
            <a:extLst>
              <a:ext uri="{FF2B5EF4-FFF2-40B4-BE49-F238E27FC236}">
                <a16:creationId xmlns:a16="http://schemas.microsoft.com/office/drawing/2014/main" id="{29E6E5E5-21DC-954C-16FF-CDABF66ED825}"/>
              </a:ext>
            </a:extLst>
          </p:cNvPr>
          <p:cNvCxnSpPr>
            <a:cxnSpLocks/>
            <a:stCxn id="47" idx="2"/>
            <a:endCxn id="28" idx="1"/>
          </p:cNvCxnSpPr>
          <p:nvPr/>
        </p:nvCxnSpPr>
        <p:spPr>
          <a:xfrm rot="16200000" flipH="1">
            <a:off x="3083804" y="2335906"/>
            <a:ext cx="421695" cy="75250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Autre processus 43">
            <a:extLst>
              <a:ext uri="{FF2B5EF4-FFF2-40B4-BE49-F238E27FC236}">
                <a16:creationId xmlns:a16="http://schemas.microsoft.com/office/drawing/2014/main" id="{EF45F886-88D3-2111-A803-186337D0841A}"/>
              </a:ext>
            </a:extLst>
          </p:cNvPr>
          <p:cNvSpPr/>
          <p:nvPr/>
        </p:nvSpPr>
        <p:spPr>
          <a:xfrm>
            <a:off x="8076451" y="1921496"/>
            <a:ext cx="2106613" cy="61264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Calcul segment &amp; matrice segments</a:t>
            </a:r>
          </a:p>
        </p:txBody>
      </p:sp>
      <p:sp>
        <p:nvSpPr>
          <p:cNvPr id="47" name="Autre processus 46">
            <a:extLst>
              <a:ext uri="{FF2B5EF4-FFF2-40B4-BE49-F238E27FC236}">
                <a16:creationId xmlns:a16="http://schemas.microsoft.com/office/drawing/2014/main" id="{07417B18-2A24-24FF-776B-CA6BEDB1B360}"/>
              </a:ext>
            </a:extLst>
          </p:cNvPr>
          <p:cNvSpPr/>
          <p:nvPr/>
        </p:nvSpPr>
        <p:spPr>
          <a:xfrm>
            <a:off x="2008936" y="1888662"/>
            <a:ext cx="1818930" cy="61264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Générateur </a:t>
            </a:r>
          </a:p>
          <a:p>
            <a:pPr algn="ctr"/>
            <a:r>
              <a:rPr lang="fr-FR" dirty="0"/>
              <a:t>De coordonnées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D55262BE-1274-CBED-30F0-63B28E5D2A28}"/>
              </a:ext>
            </a:extLst>
          </p:cNvPr>
          <p:cNvSpPr txBox="1"/>
          <p:nvPr/>
        </p:nvSpPr>
        <p:spPr>
          <a:xfrm>
            <a:off x="5295742" y="1818806"/>
            <a:ext cx="1141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Matrices coordonnées</a:t>
            </a:r>
          </a:p>
        </p:txBody>
      </p:sp>
      <p:sp>
        <p:nvSpPr>
          <p:cNvPr id="56" name="Autre processus 55">
            <a:extLst>
              <a:ext uri="{FF2B5EF4-FFF2-40B4-BE49-F238E27FC236}">
                <a16:creationId xmlns:a16="http://schemas.microsoft.com/office/drawing/2014/main" id="{B2B2AEBE-476E-C8ED-9F4C-B12024961601}"/>
              </a:ext>
            </a:extLst>
          </p:cNvPr>
          <p:cNvSpPr/>
          <p:nvPr/>
        </p:nvSpPr>
        <p:spPr>
          <a:xfrm>
            <a:off x="6310044" y="1931930"/>
            <a:ext cx="1355724" cy="61264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Distance Euclidienne</a:t>
            </a:r>
          </a:p>
        </p:txBody>
      </p:sp>
      <p:sp>
        <p:nvSpPr>
          <p:cNvPr id="61" name="Autre processus 60">
            <a:extLst>
              <a:ext uri="{FF2B5EF4-FFF2-40B4-BE49-F238E27FC236}">
                <a16:creationId xmlns:a16="http://schemas.microsoft.com/office/drawing/2014/main" id="{D0033B25-B7EA-D243-E4DC-C457C65F5E60}"/>
              </a:ext>
            </a:extLst>
          </p:cNvPr>
          <p:cNvSpPr/>
          <p:nvPr/>
        </p:nvSpPr>
        <p:spPr>
          <a:xfrm>
            <a:off x="6193486" y="2726599"/>
            <a:ext cx="1574150" cy="515431"/>
          </a:xfrm>
          <a:prstGeom prst="flowChartAlternateProces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Histogramme</a:t>
            </a:r>
          </a:p>
          <a:p>
            <a:pPr algn="ctr"/>
            <a:r>
              <a:rPr lang="fr-FR" dirty="0"/>
              <a:t>distances</a:t>
            </a:r>
          </a:p>
        </p:txBody>
      </p:sp>
      <p:cxnSp>
        <p:nvCxnSpPr>
          <p:cNvPr id="71" name="Connecteur droit avec flèche 70">
            <a:extLst>
              <a:ext uri="{FF2B5EF4-FFF2-40B4-BE49-F238E27FC236}">
                <a16:creationId xmlns:a16="http://schemas.microsoft.com/office/drawing/2014/main" id="{A9EB0F95-DF37-F80B-43C0-8200940D96B0}"/>
              </a:ext>
            </a:extLst>
          </p:cNvPr>
          <p:cNvCxnSpPr>
            <a:cxnSpLocks/>
            <a:stCxn id="56" idx="3"/>
            <a:endCxn id="44" idx="1"/>
          </p:cNvCxnSpPr>
          <p:nvPr/>
        </p:nvCxnSpPr>
        <p:spPr>
          <a:xfrm flipV="1">
            <a:off x="7665768" y="2227820"/>
            <a:ext cx="410683" cy="104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Connecteur en angle 77">
            <a:extLst>
              <a:ext uri="{FF2B5EF4-FFF2-40B4-BE49-F238E27FC236}">
                <a16:creationId xmlns:a16="http://schemas.microsoft.com/office/drawing/2014/main" id="{5443A523-B276-69BB-6C8B-0D3A5366FF9F}"/>
              </a:ext>
            </a:extLst>
          </p:cNvPr>
          <p:cNvCxnSpPr>
            <a:cxnSpLocks/>
            <a:stCxn id="44" idx="3"/>
            <a:endCxn id="87" idx="0"/>
          </p:cNvCxnSpPr>
          <p:nvPr/>
        </p:nvCxnSpPr>
        <p:spPr>
          <a:xfrm>
            <a:off x="10183064" y="2227820"/>
            <a:ext cx="586211" cy="169578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ZoneTexte 84">
            <a:extLst>
              <a:ext uri="{FF2B5EF4-FFF2-40B4-BE49-F238E27FC236}">
                <a16:creationId xmlns:a16="http://schemas.microsoft.com/office/drawing/2014/main" id="{2E28BF6C-8905-F8BC-FB72-A2C4FCDA4189}"/>
              </a:ext>
            </a:extLst>
          </p:cNvPr>
          <p:cNvSpPr txBox="1"/>
          <p:nvPr/>
        </p:nvSpPr>
        <p:spPr>
          <a:xfrm rot="5400000">
            <a:off x="10232237" y="2937214"/>
            <a:ext cx="1307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Matrice segments</a:t>
            </a:r>
          </a:p>
        </p:txBody>
      </p:sp>
      <p:sp>
        <p:nvSpPr>
          <p:cNvPr id="87" name="Autre processus 86">
            <a:extLst>
              <a:ext uri="{FF2B5EF4-FFF2-40B4-BE49-F238E27FC236}">
                <a16:creationId xmlns:a16="http://schemas.microsoft.com/office/drawing/2014/main" id="{508E39CC-56D9-3303-9C2E-688BC6B4F55F}"/>
              </a:ext>
            </a:extLst>
          </p:cNvPr>
          <p:cNvSpPr/>
          <p:nvPr/>
        </p:nvSpPr>
        <p:spPr>
          <a:xfrm>
            <a:off x="9982200" y="3923609"/>
            <a:ext cx="1574150" cy="61264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Matrice</a:t>
            </a:r>
          </a:p>
          <a:p>
            <a:pPr algn="ctr"/>
            <a:r>
              <a:rPr lang="fr-FR" dirty="0"/>
              <a:t>covariance</a:t>
            </a:r>
          </a:p>
        </p:txBody>
      </p:sp>
      <p:cxnSp>
        <p:nvCxnSpPr>
          <p:cNvPr id="103" name="Connecteur droit avec flèche 102">
            <a:extLst>
              <a:ext uri="{FF2B5EF4-FFF2-40B4-BE49-F238E27FC236}">
                <a16:creationId xmlns:a16="http://schemas.microsoft.com/office/drawing/2014/main" id="{575BFD8D-2B26-9C3D-79DC-E6DF0C67AA4A}"/>
              </a:ext>
            </a:extLst>
          </p:cNvPr>
          <p:cNvCxnSpPr>
            <a:cxnSpLocks/>
            <a:stCxn id="44" idx="2"/>
            <a:endCxn id="132" idx="0"/>
          </p:cNvCxnSpPr>
          <p:nvPr/>
        </p:nvCxnSpPr>
        <p:spPr>
          <a:xfrm flipH="1">
            <a:off x="9123502" y="2534144"/>
            <a:ext cx="6256" cy="1908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Connecteur droit avec flèche 106">
            <a:extLst>
              <a:ext uri="{FF2B5EF4-FFF2-40B4-BE49-F238E27FC236}">
                <a16:creationId xmlns:a16="http://schemas.microsoft.com/office/drawing/2014/main" id="{394654EF-2B79-CC81-2C7E-F15857E7923F}"/>
              </a:ext>
            </a:extLst>
          </p:cNvPr>
          <p:cNvCxnSpPr>
            <a:cxnSpLocks/>
            <a:stCxn id="56" idx="2"/>
            <a:endCxn id="61" idx="0"/>
          </p:cNvCxnSpPr>
          <p:nvPr/>
        </p:nvCxnSpPr>
        <p:spPr>
          <a:xfrm flipH="1">
            <a:off x="6980561" y="2544578"/>
            <a:ext cx="7345" cy="1820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75BF3A9B-E8D3-BA86-AC2E-3A9D92CCC7AC}"/>
              </a:ext>
            </a:extLst>
          </p:cNvPr>
          <p:cNvCxnSpPr>
            <a:cxnSpLocks/>
            <a:stCxn id="56" idx="0"/>
            <a:endCxn id="119" idx="2"/>
          </p:cNvCxnSpPr>
          <p:nvPr/>
        </p:nvCxnSpPr>
        <p:spPr>
          <a:xfrm flipV="1">
            <a:off x="6987906" y="1781231"/>
            <a:ext cx="0" cy="1506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9" name="Autre processus 118">
            <a:extLst>
              <a:ext uri="{FF2B5EF4-FFF2-40B4-BE49-F238E27FC236}">
                <a16:creationId xmlns:a16="http://schemas.microsoft.com/office/drawing/2014/main" id="{1FEDDBFA-DB9C-ADB8-E654-606DC001E43A}"/>
              </a:ext>
            </a:extLst>
          </p:cNvPr>
          <p:cNvSpPr/>
          <p:nvPr/>
        </p:nvSpPr>
        <p:spPr>
          <a:xfrm>
            <a:off x="5997547" y="1168583"/>
            <a:ext cx="1980717" cy="612648"/>
          </a:xfrm>
          <a:prstGeom prst="flowChartAlternateProcess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/>
              <a:t>Distance relevée</a:t>
            </a:r>
          </a:p>
          <a:p>
            <a:pPr algn="ctr"/>
            <a:r>
              <a:rPr lang="fr-FR" sz="1800" dirty="0"/>
              <a:t>Distance moyenne</a:t>
            </a:r>
          </a:p>
        </p:txBody>
      </p:sp>
      <p:sp>
        <p:nvSpPr>
          <p:cNvPr id="132" name="Autre processus 131">
            <a:extLst>
              <a:ext uri="{FF2B5EF4-FFF2-40B4-BE49-F238E27FC236}">
                <a16:creationId xmlns:a16="http://schemas.microsoft.com/office/drawing/2014/main" id="{146AF347-651F-C51B-DBE2-45F989638CEC}"/>
              </a:ext>
            </a:extLst>
          </p:cNvPr>
          <p:cNvSpPr/>
          <p:nvPr/>
        </p:nvSpPr>
        <p:spPr>
          <a:xfrm>
            <a:off x="8104920" y="2725032"/>
            <a:ext cx="2037164" cy="612647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Calcul incertitude segments</a:t>
            </a:r>
          </a:p>
        </p:txBody>
      </p:sp>
      <p:sp>
        <p:nvSpPr>
          <p:cNvPr id="148" name="Flèche vers le bas 147">
            <a:extLst>
              <a:ext uri="{FF2B5EF4-FFF2-40B4-BE49-F238E27FC236}">
                <a16:creationId xmlns:a16="http://schemas.microsoft.com/office/drawing/2014/main" id="{97B9A63D-63AD-7FE2-0318-9E1023B4681C}"/>
              </a:ext>
            </a:extLst>
          </p:cNvPr>
          <p:cNvSpPr/>
          <p:nvPr/>
        </p:nvSpPr>
        <p:spPr>
          <a:xfrm rot="5400000">
            <a:off x="9355203" y="3697093"/>
            <a:ext cx="133132" cy="1120859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ZoneTexte 151">
            <a:extLst>
              <a:ext uri="{FF2B5EF4-FFF2-40B4-BE49-F238E27FC236}">
                <a16:creationId xmlns:a16="http://schemas.microsoft.com/office/drawing/2014/main" id="{8EEC6571-C7AE-BEAD-DE4E-0D5E09A90D01}"/>
              </a:ext>
            </a:extLst>
          </p:cNvPr>
          <p:cNvSpPr txBox="1"/>
          <p:nvPr/>
        </p:nvSpPr>
        <p:spPr>
          <a:xfrm>
            <a:off x="8861338" y="3769687"/>
            <a:ext cx="1179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Covariances sur les segments</a:t>
            </a:r>
          </a:p>
        </p:txBody>
      </p:sp>
      <p:sp>
        <p:nvSpPr>
          <p:cNvPr id="156" name="Autre processus 155">
            <a:extLst>
              <a:ext uri="{FF2B5EF4-FFF2-40B4-BE49-F238E27FC236}">
                <a16:creationId xmlns:a16="http://schemas.microsoft.com/office/drawing/2014/main" id="{DF824E4C-3111-B230-BB0C-EA243E2C82B4}"/>
              </a:ext>
            </a:extLst>
          </p:cNvPr>
          <p:cNvSpPr/>
          <p:nvPr/>
        </p:nvSpPr>
        <p:spPr>
          <a:xfrm>
            <a:off x="7289376" y="3932478"/>
            <a:ext cx="1574150" cy="61264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Matrice</a:t>
            </a:r>
          </a:p>
          <a:p>
            <a:pPr algn="ctr"/>
            <a:r>
              <a:rPr lang="fr-FR" dirty="0"/>
              <a:t>Corrélation</a:t>
            </a:r>
          </a:p>
        </p:txBody>
      </p:sp>
      <p:cxnSp>
        <p:nvCxnSpPr>
          <p:cNvPr id="169" name="Connecteur en angle 168">
            <a:extLst>
              <a:ext uri="{FF2B5EF4-FFF2-40B4-BE49-F238E27FC236}">
                <a16:creationId xmlns:a16="http://schemas.microsoft.com/office/drawing/2014/main" id="{58405FC4-393C-9301-949E-78D77C19B15D}"/>
              </a:ext>
            </a:extLst>
          </p:cNvPr>
          <p:cNvCxnSpPr>
            <a:cxnSpLocks/>
            <a:stCxn id="87" idx="2"/>
            <a:endCxn id="184" idx="3"/>
          </p:cNvCxnSpPr>
          <p:nvPr/>
        </p:nvCxnSpPr>
        <p:spPr>
          <a:xfrm rot="5400000">
            <a:off x="10228407" y="4492601"/>
            <a:ext cx="497212" cy="58452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Connecteur en angle 173">
            <a:extLst>
              <a:ext uri="{FF2B5EF4-FFF2-40B4-BE49-F238E27FC236}">
                <a16:creationId xmlns:a16="http://schemas.microsoft.com/office/drawing/2014/main" id="{02579459-2B04-5AFD-C068-5BC9F94CDE74}"/>
              </a:ext>
            </a:extLst>
          </p:cNvPr>
          <p:cNvCxnSpPr>
            <a:cxnSpLocks/>
            <a:stCxn id="156" idx="2"/>
            <a:endCxn id="184" idx="1"/>
          </p:cNvCxnSpPr>
          <p:nvPr/>
        </p:nvCxnSpPr>
        <p:spPr>
          <a:xfrm rot="16200000" flipH="1">
            <a:off x="8099354" y="4522222"/>
            <a:ext cx="488343" cy="53414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4" name="Autre processus 183">
            <a:extLst>
              <a:ext uri="{FF2B5EF4-FFF2-40B4-BE49-F238E27FC236}">
                <a16:creationId xmlns:a16="http://schemas.microsoft.com/office/drawing/2014/main" id="{2DDA0262-CA63-7A39-DF75-B78BA895F675}"/>
              </a:ext>
            </a:extLst>
          </p:cNvPr>
          <p:cNvSpPr/>
          <p:nvPr/>
        </p:nvSpPr>
        <p:spPr>
          <a:xfrm>
            <a:off x="8610600" y="4727145"/>
            <a:ext cx="1574150" cy="612648"/>
          </a:xfrm>
          <a:prstGeom prst="flowChartAlternateProces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Heatmap/ illustration</a:t>
            </a:r>
          </a:p>
        </p:txBody>
      </p:sp>
      <p:cxnSp>
        <p:nvCxnSpPr>
          <p:cNvPr id="191" name="Connecteur en angle 190">
            <a:extLst>
              <a:ext uri="{FF2B5EF4-FFF2-40B4-BE49-F238E27FC236}">
                <a16:creationId xmlns:a16="http://schemas.microsoft.com/office/drawing/2014/main" id="{91949882-EAAE-E0E7-B912-D4D190A2466D}"/>
              </a:ext>
            </a:extLst>
          </p:cNvPr>
          <p:cNvCxnSpPr>
            <a:cxnSpLocks/>
            <a:stCxn id="132" idx="2"/>
            <a:endCxn id="203" idx="0"/>
          </p:cNvCxnSpPr>
          <p:nvPr/>
        </p:nvCxnSpPr>
        <p:spPr>
          <a:xfrm rot="5400000">
            <a:off x="5913839" y="1769968"/>
            <a:ext cx="1641953" cy="4777374"/>
          </a:xfrm>
          <a:prstGeom prst="bentConnector3">
            <a:avLst>
              <a:gd name="adj1" fmla="val 20299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8" name="Connecteur en angle 197">
            <a:extLst>
              <a:ext uri="{FF2B5EF4-FFF2-40B4-BE49-F238E27FC236}">
                <a16:creationId xmlns:a16="http://schemas.microsoft.com/office/drawing/2014/main" id="{01DEE33C-FA3E-127C-8D1C-3C7DA97F4A94}"/>
              </a:ext>
            </a:extLst>
          </p:cNvPr>
          <p:cNvCxnSpPr>
            <a:cxnSpLocks/>
            <a:stCxn id="87" idx="3"/>
            <a:endCxn id="203" idx="2"/>
          </p:cNvCxnSpPr>
          <p:nvPr/>
        </p:nvCxnSpPr>
        <p:spPr>
          <a:xfrm flipH="1">
            <a:off x="4346128" y="4229933"/>
            <a:ext cx="7210222" cy="1362348"/>
          </a:xfrm>
          <a:prstGeom prst="bentConnector4">
            <a:avLst>
              <a:gd name="adj1" fmla="val -3170"/>
              <a:gd name="adj2" fmla="val 11678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3" name="Autre processus 202">
            <a:extLst>
              <a:ext uri="{FF2B5EF4-FFF2-40B4-BE49-F238E27FC236}">
                <a16:creationId xmlns:a16="http://schemas.microsoft.com/office/drawing/2014/main" id="{3E012378-FBB0-D390-8E21-8C0B42F2AD90}"/>
              </a:ext>
            </a:extLst>
          </p:cNvPr>
          <p:cNvSpPr/>
          <p:nvPr/>
        </p:nvSpPr>
        <p:spPr>
          <a:xfrm>
            <a:off x="3578630" y="4979632"/>
            <a:ext cx="1534995" cy="612649"/>
          </a:xfrm>
          <a:prstGeom prst="flowChartAlternateProcess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Output: Incertitude</a:t>
            </a:r>
          </a:p>
        </p:txBody>
      </p:sp>
      <p:sp>
        <p:nvSpPr>
          <p:cNvPr id="236" name="ZoneTexte 235">
            <a:extLst>
              <a:ext uri="{FF2B5EF4-FFF2-40B4-BE49-F238E27FC236}">
                <a16:creationId xmlns:a16="http://schemas.microsoft.com/office/drawing/2014/main" id="{204B10CD-4967-E4FD-BECF-330B0C3559E5}"/>
              </a:ext>
            </a:extLst>
          </p:cNvPr>
          <p:cNvSpPr txBox="1"/>
          <p:nvPr/>
        </p:nvSpPr>
        <p:spPr>
          <a:xfrm>
            <a:off x="5847160" y="3367287"/>
            <a:ext cx="1887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Incertitude sur les segment</a:t>
            </a:r>
          </a:p>
        </p:txBody>
      </p:sp>
      <p:sp>
        <p:nvSpPr>
          <p:cNvPr id="237" name="ZoneTexte 236">
            <a:extLst>
              <a:ext uri="{FF2B5EF4-FFF2-40B4-BE49-F238E27FC236}">
                <a16:creationId xmlns:a16="http://schemas.microsoft.com/office/drawing/2014/main" id="{00567B96-0190-9142-7561-32F698781759}"/>
              </a:ext>
            </a:extLst>
          </p:cNvPr>
          <p:cNvSpPr txBox="1"/>
          <p:nvPr/>
        </p:nvSpPr>
        <p:spPr>
          <a:xfrm>
            <a:off x="5113624" y="5743165"/>
            <a:ext cx="2458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Matrice de covariance des segments</a:t>
            </a:r>
          </a:p>
        </p:txBody>
      </p:sp>
      <p:cxnSp>
        <p:nvCxnSpPr>
          <p:cNvPr id="243" name="Connecteur en angle 242">
            <a:extLst>
              <a:ext uri="{FF2B5EF4-FFF2-40B4-BE49-F238E27FC236}">
                <a16:creationId xmlns:a16="http://schemas.microsoft.com/office/drawing/2014/main" id="{BA8761A9-F68D-F9A6-49A0-E7E4A65F5874}"/>
              </a:ext>
            </a:extLst>
          </p:cNvPr>
          <p:cNvCxnSpPr>
            <a:cxnSpLocks/>
            <a:stCxn id="119" idx="3"/>
            <a:endCxn id="275" idx="2"/>
          </p:cNvCxnSpPr>
          <p:nvPr/>
        </p:nvCxnSpPr>
        <p:spPr>
          <a:xfrm flipH="1">
            <a:off x="850900" y="1474907"/>
            <a:ext cx="7127364" cy="4090177"/>
          </a:xfrm>
          <a:prstGeom prst="bentConnector4">
            <a:avLst>
              <a:gd name="adj1" fmla="val -55441"/>
              <a:gd name="adj2" fmla="val 116501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0" name="Connecteur droit avec flèche 249">
            <a:extLst>
              <a:ext uri="{FF2B5EF4-FFF2-40B4-BE49-F238E27FC236}">
                <a16:creationId xmlns:a16="http://schemas.microsoft.com/office/drawing/2014/main" id="{FB4D47F0-3C42-9AC8-3907-33B94B9FC72F}"/>
              </a:ext>
            </a:extLst>
          </p:cNvPr>
          <p:cNvCxnSpPr>
            <a:cxnSpLocks/>
            <a:stCxn id="203" idx="1"/>
            <a:endCxn id="275" idx="3"/>
          </p:cNvCxnSpPr>
          <p:nvPr/>
        </p:nvCxnSpPr>
        <p:spPr>
          <a:xfrm flipH="1">
            <a:off x="1554480" y="5285957"/>
            <a:ext cx="2024150" cy="133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5" name="Processus 274">
            <a:extLst>
              <a:ext uri="{FF2B5EF4-FFF2-40B4-BE49-F238E27FC236}">
                <a16:creationId xmlns:a16="http://schemas.microsoft.com/office/drawing/2014/main" id="{FDC6E49B-0D8F-5135-8852-989E2F855ADE}"/>
              </a:ext>
            </a:extLst>
          </p:cNvPr>
          <p:cNvSpPr/>
          <p:nvPr/>
        </p:nvSpPr>
        <p:spPr>
          <a:xfrm>
            <a:off x="147320" y="5033468"/>
            <a:ext cx="1407160" cy="531616"/>
          </a:xfrm>
          <a:prstGeom prst="flowChartProcess">
            <a:avLst/>
          </a:prstGeom>
          <a:solidFill>
            <a:schemeClr val="tx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Z-Score</a:t>
            </a:r>
          </a:p>
        </p:txBody>
      </p:sp>
      <p:cxnSp>
        <p:nvCxnSpPr>
          <p:cNvPr id="292" name="Connecteur en angle 291">
            <a:extLst>
              <a:ext uri="{FF2B5EF4-FFF2-40B4-BE49-F238E27FC236}">
                <a16:creationId xmlns:a16="http://schemas.microsoft.com/office/drawing/2014/main" id="{325389E5-0E74-75B9-113B-922227CF763A}"/>
              </a:ext>
            </a:extLst>
          </p:cNvPr>
          <p:cNvCxnSpPr>
            <a:cxnSpLocks/>
            <a:stCxn id="156" idx="1"/>
            <a:endCxn id="203" idx="3"/>
          </p:cNvCxnSpPr>
          <p:nvPr/>
        </p:nvCxnSpPr>
        <p:spPr>
          <a:xfrm rot="10800000" flipV="1">
            <a:off x="5113626" y="4238801"/>
            <a:ext cx="2175751" cy="104715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6" name="ZoneTexte 295">
            <a:extLst>
              <a:ext uri="{FF2B5EF4-FFF2-40B4-BE49-F238E27FC236}">
                <a16:creationId xmlns:a16="http://schemas.microsoft.com/office/drawing/2014/main" id="{F03348AA-E8F2-AEA1-E218-5E86BFD3AC10}"/>
              </a:ext>
            </a:extLst>
          </p:cNvPr>
          <p:cNvSpPr txBox="1"/>
          <p:nvPr/>
        </p:nvSpPr>
        <p:spPr>
          <a:xfrm>
            <a:off x="6028604" y="3807077"/>
            <a:ext cx="13263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Corrélation entre les segments</a:t>
            </a:r>
          </a:p>
        </p:txBody>
      </p:sp>
      <p:cxnSp>
        <p:nvCxnSpPr>
          <p:cNvPr id="303" name="Connecteur en angle 302">
            <a:extLst>
              <a:ext uri="{FF2B5EF4-FFF2-40B4-BE49-F238E27FC236}">
                <a16:creationId xmlns:a16="http://schemas.microsoft.com/office/drawing/2014/main" id="{9546C439-413A-D3A0-CD46-EF2181650B8F}"/>
              </a:ext>
            </a:extLst>
          </p:cNvPr>
          <p:cNvCxnSpPr>
            <a:cxnSpLocks/>
            <a:stCxn id="30" idx="3"/>
            <a:endCxn id="56" idx="1"/>
          </p:cNvCxnSpPr>
          <p:nvPr/>
        </p:nvCxnSpPr>
        <p:spPr>
          <a:xfrm>
            <a:off x="5083153" y="1469849"/>
            <a:ext cx="1226891" cy="768405"/>
          </a:xfrm>
          <a:prstGeom prst="bentConnector3">
            <a:avLst>
              <a:gd name="adj1" fmla="val 28706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1" name="Connecteur en angle 310">
            <a:extLst>
              <a:ext uri="{FF2B5EF4-FFF2-40B4-BE49-F238E27FC236}">
                <a16:creationId xmlns:a16="http://schemas.microsoft.com/office/drawing/2014/main" id="{13577165-2BD1-E03D-F267-C4D0EC491901}"/>
              </a:ext>
            </a:extLst>
          </p:cNvPr>
          <p:cNvCxnSpPr>
            <a:cxnSpLocks/>
            <a:stCxn id="28" idx="3"/>
            <a:endCxn id="56" idx="1"/>
          </p:cNvCxnSpPr>
          <p:nvPr/>
        </p:nvCxnSpPr>
        <p:spPr>
          <a:xfrm flipV="1">
            <a:off x="5026626" y="2238254"/>
            <a:ext cx="1283418" cy="684751"/>
          </a:xfrm>
          <a:prstGeom prst="bentConnector3">
            <a:avLst>
              <a:gd name="adj1" fmla="val 32775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9CFC79E-542A-36E8-8A28-222135A40B28}"/>
              </a:ext>
            </a:extLst>
          </p:cNvPr>
          <p:cNvSpPr/>
          <p:nvPr/>
        </p:nvSpPr>
        <p:spPr>
          <a:xfrm>
            <a:off x="6993" y="781201"/>
            <a:ext cx="12192001" cy="287214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A16B6D-FE86-0F85-01E7-308448668002}"/>
              </a:ext>
            </a:extLst>
          </p:cNvPr>
          <p:cNvSpPr/>
          <p:nvPr/>
        </p:nvSpPr>
        <p:spPr>
          <a:xfrm>
            <a:off x="7296092" y="3673895"/>
            <a:ext cx="4902624" cy="213125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004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EB8CE55-BC51-3C15-B585-8D6A71BE72D3}"/>
              </a:ext>
            </a:extLst>
          </p:cNvPr>
          <p:cNvSpPr/>
          <p:nvPr/>
        </p:nvSpPr>
        <p:spPr>
          <a:xfrm>
            <a:off x="729609" y="6305738"/>
            <a:ext cx="1545505" cy="3792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BF23B-5B93-63F4-1617-977FCC135183}"/>
              </a:ext>
            </a:extLst>
          </p:cNvPr>
          <p:cNvSpPr/>
          <p:nvPr/>
        </p:nvSpPr>
        <p:spPr>
          <a:xfrm>
            <a:off x="729609" y="5338304"/>
            <a:ext cx="4114534" cy="3792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D52B6B-2579-2545-2B78-162315267EEB}"/>
              </a:ext>
            </a:extLst>
          </p:cNvPr>
          <p:cNvSpPr/>
          <p:nvPr/>
        </p:nvSpPr>
        <p:spPr>
          <a:xfrm>
            <a:off x="734202" y="4346370"/>
            <a:ext cx="2836312" cy="3792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B91B95-321E-6175-041E-160B20376C9B}"/>
              </a:ext>
            </a:extLst>
          </p:cNvPr>
          <p:cNvSpPr/>
          <p:nvPr/>
        </p:nvSpPr>
        <p:spPr>
          <a:xfrm>
            <a:off x="791777" y="3368418"/>
            <a:ext cx="2778737" cy="3792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4E1B52-69FB-E314-5730-474C6E8781AF}"/>
              </a:ext>
            </a:extLst>
          </p:cNvPr>
          <p:cNvSpPr/>
          <p:nvPr/>
        </p:nvSpPr>
        <p:spPr>
          <a:xfrm>
            <a:off x="829911" y="2390466"/>
            <a:ext cx="4482318" cy="3792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CD2607-6D34-BAF4-020C-EB4C6FFCF8C4}"/>
              </a:ext>
            </a:extLst>
          </p:cNvPr>
          <p:cNvSpPr/>
          <p:nvPr/>
        </p:nvSpPr>
        <p:spPr>
          <a:xfrm>
            <a:off x="829911" y="1410782"/>
            <a:ext cx="3486150" cy="3792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5B9599-E2CB-D868-3D54-7E3DB866AB48}"/>
              </a:ext>
            </a:extLst>
          </p:cNvPr>
          <p:cNvSpPr/>
          <p:nvPr/>
        </p:nvSpPr>
        <p:spPr>
          <a:xfrm>
            <a:off x="-1" y="0"/>
            <a:ext cx="12192001" cy="7865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/>
            </a:pPr>
            <a:endParaRPr lang="en-US" sz="3600" dirty="0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C5A397B-95D8-B00D-22D6-CC315F19D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324D3-FDA7-444F-BBD9-A9587FB0CB9C}" type="slidenum">
              <a:rPr lang="en-US" sz="2400" smtClean="0"/>
              <a:t>1</a:t>
            </a:fld>
            <a:endParaRPr lang="en-US" sz="24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628B436-FCD4-56CD-5614-B1D7C145D95B}"/>
              </a:ext>
            </a:extLst>
          </p:cNvPr>
          <p:cNvSpPr txBox="1"/>
          <p:nvPr/>
        </p:nvSpPr>
        <p:spPr>
          <a:xfrm>
            <a:off x="224287" y="140170"/>
            <a:ext cx="1019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/>
              <a:t>Plan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FD00C3F-B3F3-6BFF-BA45-6211F63CFA32}"/>
              </a:ext>
            </a:extLst>
          </p:cNvPr>
          <p:cNvSpPr txBox="1"/>
          <p:nvPr/>
        </p:nvSpPr>
        <p:spPr>
          <a:xfrm>
            <a:off x="224287" y="1288980"/>
            <a:ext cx="5189241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3200" dirty="0"/>
              <a:t>Introduction</a:t>
            </a:r>
          </a:p>
          <a:p>
            <a:pPr marL="514350" indent="-514350">
              <a:buFont typeface="+mj-lt"/>
              <a:buAutoNum type="arabicPeriod"/>
            </a:pPr>
            <a:endParaRPr lang="fr-FR" sz="3200" dirty="0"/>
          </a:p>
          <a:p>
            <a:pPr marL="514350" indent="-514350">
              <a:buFont typeface="+mj-lt"/>
              <a:buAutoNum type="arabicPeriod"/>
            </a:pPr>
            <a:r>
              <a:rPr lang="fr-FR" sz="3200" dirty="0"/>
              <a:t>Principe de la triangulation</a:t>
            </a:r>
          </a:p>
          <a:p>
            <a:pPr marL="514350" indent="-514350">
              <a:buFont typeface="+mj-lt"/>
              <a:buAutoNum type="arabicPeriod"/>
            </a:pPr>
            <a:endParaRPr lang="fr-FR" sz="3200" dirty="0"/>
          </a:p>
          <a:p>
            <a:pPr marL="514350" indent="-514350">
              <a:buFont typeface="+mj-lt"/>
              <a:buAutoNum type="arabicPeriod"/>
            </a:pPr>
            <a:r>
              <a:rPr lang="fr-FR" sz="3200" dirty="0"/>
              <a:t>Etude Théorique</a:t>
            </a:r>
          </a:p>
          <a:p>
            <a:pPr marL="514350" indent="-514350">
              <a:buFont typeface="+mj-lt"/>
              <a:buAutoNum type="arabicPeriod"/>
            </a:pPr>
            <a:endParaRPr lang="fr-FR" sz="3200" dirty="0"/>
          </a:p>
          <a:p>
            <a:pPr marL="514350" indent="-514350">
              <a:buFont typeface="+mj-lt"/>
              <a:buAutoNum type="arabicPeriod"/>
            </a:pPr>
            <a:r>
              <a:rPr lang="fr-FR" sz="3200" dirty="0"/>
              <a:t>Etude statistique</a:t>
            </a:r>
          </a:p>
          <a:p>
            <a:pPr marL="514350" indent="-514350">
              <a:buFont typeface="+mj-lt"/>
              <a:buAutoNum type="arabicPeriod"/>
            </a:pPr>
            <a:endParaRPr lang="fr-FR" sz="3200" dirty="0"/>
          </a:p>
          <a:p>
            <a:pPr marL="514350" indent="-514350">
              <a:buFont typeface="+mj-lt"/>
              <a:buAutoNum type="arabicPeriod"/>
            </a:pPr>
            <a:r>
              <a:rPr lang="fr-FR" sz="3200" dirty="0"/>
              <a:t>Conclusion et discussion</a:t>
            </a:r>
          </a:p>
          <a:p>
            <a:pPr marL="514350" indent="-514350">
              <a:buFont typeface="+mj-lt"/>
              <a:buAutoNum type="arabicPeriod"/>
            </a:pPr>
            <a:endParaRPr lang="fr-FR" sz="3200" dirty="0"/>
          </a:p>
          <a:p>
            <a:pPr marL="514350" indent="-514350">
              <a:buFont typeface="+mj-lt"/>
              <a:buAutoNum type="arabicPeriod"/>
            </a:pPr>
            <a:r>
              <a:rPr lang="fr-FR" sz="3200" dirty="0"/>
              <a:t>Annexe</a:t>
            </a:r>
          </a:p>
        </p:txBody>
      </p:sp>
    </p:spTree>
    <p:extLst>
      <p:ext uri="{BB962C8B-B14F-4D97-AF65-F5344CB8AC3E}">
        <p14:creationId xmlns:p14="http://schemas.microsoft.com/office/powerpoint/2010/main" val="89027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15B9599-E2CB-D868-3D54-7E3DB866AB48}"/>
              </a:ext>
            </a:extLst>
          </p:cNvPr>
          <p:cNvSpPr/>
          <p:nvPr/>
        </p:nvSpPr>
        <p:spPr>
          <a:xfrm>
            <a:off x="-1" y="0"/>
            <a:ext cx="12192001" cy="7865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/>
            </a:pPr>
            <a:endParaRPr lang="en-US" sz="3600" dirty="0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C5A397B-95D8-B00D-22D6-CC315F19D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324D3-FDA7-444F-BBD9-A9587FB0CB9C}" type="slidenum">
              <a:rPr lang="en-US" sz="2400" smtClean="0"/>
              <a:t>19</a:t>
            </a:fld>
            <a:endParaRPr lang="en-US" sz="24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628B436-FCD4-56CD-5614-B1D7C145D95B}"/>
              </a:ext>
            </a:extLst>
          </p:cNvPr>
          <p:cNvSpPr txBox="1"/>
          <p:nvPr/>
        </p:nvSpPr>
        <p:spPr>
          <a:xfrm>
            <a:off x="224287" y="140170"/>
            <a:ext cx="6521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/>
              <a:t>Incertitude sur la distance totale: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97A3AC93-C65B-451E-88C9-674DEC9C9802}"/>
                  </a:ext>
                </a:extLst>
              </p:cNvPr>
              <p:cNvSpPr txBox="1"/>
              <p:nvPr/>
            </p:nvSpPr>
            <p:spPr>
              <a:xfrm>
                <a:off x="4687198" y="2217449"/>
                <a:ext cx="1745927" cy="12115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97A3AC93-C65B-451E-88C9-674DEC9C9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198" y="2217449"/>
                <a:ext cx="1745927" cy="1211550"/>
              </a:xfrm>
              <a:prstGeom prst="rect">
                <a:avLst/>
              </a:prstGeom>
              <a:blipFill>
                <a:blip r:embed="rId2"/>
                <a:stretch>
                  <a:fillRect l="-28058" t="-111340" r="-25899" b="-17216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B937AF42-D80B-2992-F5E6-B3EDC40A6186}"/>
                  </a:ext>
                </a:extLst>
              </p:cNvPr>
              <p:cNvSpPr txBox="1"/>
              <p:nvPr/>
            </p:nvSpPr>
            <p:spPr>
              <a:xfrm>
                <a:off x="-1" y="3808710"/>
                <a:ext cx="4071179" cy="1077603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+2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ra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B937AF42-D80B-2992-F5E6-B3EDC40A6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3808710"/>
                <a:ext cx="4071179" cy="1077603"/>
              </a:xfrm>
              <a:prstGeom prst="rect">
                <a:avLst/>
              </a:prstGeom>
              <a:blipFill>
                <a:blip r:embed="rId3"/>
                <a:stretch>
                  <a:fillRect l="-619" t="-64368" r="-310" b="-11034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93DC161B-CAE2-1A9D-C292-97325525506A}"/>
                  </a:ext>
                </a:extLst>
              </p:cNvPr>
              <p:cNvSpPr txBox="1"/>
              <p:nvPr/>
            </p:nvSpPr>
            <p:spPr>
              <a:xfrm>
                <a:off x="135295" y="2032783"/>
                <a:ext cx="2048381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𝑀𝑎𝑡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𝑐𝑜𝑣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93DC161B-CAE2-1A9D-C292-973255255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95" y="2032783"/>
                <a:ext cx="2048381" cy="369332"/>
              </a:xfrm>
              <a:prstGeom prst="rect">
                <a:avLst/>
              </a:prstGeom>
              <a:blipFill>
                <a:blip r:embed="rId4"/>
                <a:stretch>
                  <a:fillRect l="-1227" r="-613" b="-161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ZoneTexte 14">
            <a:extLst>
              <a:ext uri="{FF2B5EF4-FFF2-40B4-BE49-F238E27FC236}">
                <a16:creationId xmlns:a16="http://schemas.microsoft.com/office/drawing/2014/main" id="{B6E12F4C-5107-5E4D-C3F3-F374A83F3CCD}"/>
              </a:ext>
            </a:extLst>
          </p:cNvPr>
          <p:cNvSpPr txBox="1"/>
          <p:nvPr/>
        </p:nvSpPr>
        <p:spPr>
          <a:xfrm>
            <a:off x="4555281" y="926671"/>
            <a:ext cx="2190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u="sng" dirty="0"/>
              <a:t>Distance totale: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DF88CFA-6E3E-761E-A63F-226FC818EA0B}"/>
              </a:ext>
            </a:extLst>
          </p:cNvPr>
          <p:cNvSpPr txBox="1"/>
          <p:nvPr/>
        </p:nvSpPr>
        <p:spPr>
          <a:xfrm>
            <a:off x="-55239" y="3270699"/>
            <a:ext cx="4477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u="sng" dirty="0"/>
              <a:t>Incertitude sur la distance totale: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A5D0ED7D-845C-F589-266F-DD133EE382C1}"/>
                  </a:ext>
                </a:extLst>
              </p:cNvPr>
              <p:cNvSpPr txBox="1"/>
              <p:nvPr/>
            </p:nvSpPr>
            <p:spPr>
              <a:xfrm>
                <a:off x="8738137" y="3085438"/>
                <a:ext cx="2797497" cy="62504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sz="2400" dirty="0"/>
                  <a:t>Z-score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𝑟𝑒𝑒𝑙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𝑚𝑜𝑦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fr-FR" sz="24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𝑖𝑛𝑐𝑒𝑟𝑡𝑖𝑡𝑢𝑑𝑒</m:t>
                            </m:r>
                          </m:e>
                        </m:rad>
                      </m:den>
                    </m:f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A5D0ED7D-845C-F589-266F-DD133EE38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8137" y="3085438"/>
                <a:ext cx="2797497" cy="625043"/>
              </a:xfrm>
              <a:prstGeom prst="rect">
                <a:avLst/>
              </a:prstGeom>
              <a:blipFill>
                <a:blip r:embed="rId5"/>
                <a:stretch>
                  <a:fillRect l="-3153" t="-3922" b="-58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utre processus 19">
            <a:extLst>
              <a:ext uri="{FF2B5EF4-FFF2-40B4-BE49-F238E27FC236}">
                <a16:creationId xmlns:a16="http://schemas.microsoft.com/office/drawing/2014/main" id="{3930D0BC-33E1-0023-4B03-6FBDC2BDECFE}"/>
              </a:ext>
            </a:extLst>
          </p:cNvPr>
          <p:cNvSpPr/>
          <p:nvPr/>
        </p:nvSpPr>
        <p:spPr>
          <a:xfrm>
            <a:off x="85857" y="926671"/>
            <a:ext cx="2147256" cy="835224"/>
          </a:xfrm>
          <a:prstGeom prst="flowChartAlternateProcess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Sortie: Incertitude</a:t>
            </a:r>
          </a:p>
        </p:txBody>
      </p:sp>
      <p:sp>
        <p:nvSpPr>
          <p:cNvPr id="21" name="Processus 20">
            <a:extLst>
              <a:ext uri="{FF2B5EF4-FFF2-40B4-BE49-F238E27FC236}">
                <a16:creationId xmlns:a16="http://schemas.microsoft.com/office/drawing/2014/main" id="{3D292891-32D8-750F-872C-6B834271C0E7}"/>
              </a:ext>
            </a:extLst>
          </p:cNvPr>
          <p:cNvSpPr/>
          <p:nvPr/>
        </p:nvSpPr>
        <p:spPr>
          <a:xfrm>
            <a:off x="8995942" y="912455"/>
            <a:ext cx="2453600" cy="786501"/>
          </a:xfrm>
          <a:prstGeom prst="flowChartProcess">
            <a:avLst/>
          </a:prstGeom>
          <a:solidFill>
            <a:schemeClr val="tx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Z-Score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51015F2-7007-3584-B421-2D9E61176B10}"/>
              </a:ext>
            </a:extLst>
          </p:cNvPr>
          <p:cNvSpPr txBox="1"/>
          <p:nvPr/>
        </p:nvSpPr>
        <p:spPr>
          <a:xfrm>
            <a:off x="8167629" y="2589605"/>
            <a:ext cx="3938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Vérification de la justesse des résultats:</a:t>
            </a:r>
          </a:p>
        </p:txBody>
      </p:sp>
    </p:spTree>
    <p:extLst>
      <p:ext uri="{BB962C8B-B14F-4D97-AF65-F5344CB8AC3E}">
        <p14:creationId xmlns:p14="http://schemas.microsoft.com/office/powerpoint/2010/main" val="4182667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3DC6FF4-4F03-A4B2-0E10-2A97A633FE43}"/>
              </a:ext>
            </a:extLst>
          </p:cNvPr>
          <p:cNvSpPr/>
          <p:nvPr/>
        </p:nvSpPr>
        <p:spPr>
          <a:xfrm>
            <a:off x="134630" y="4324304"/>
            <a:ext cx="2325542" cy="37923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5B9599-E2CB-D868-3D54-7E3DB866AB48}"/>
              </a:ext>
            </a:extLst>
          </p:cNvPr>
          <p:cNvSpPr/>
          <p:nvPr/>
        </p:nvSpPr>
        <p:spPr>
          <a:xfrm>
            <a:off x="-1" y="0"/>
            <a:ext cx="12192001" cy="7865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/>
            </a:pPr>
            <a:endParaRPr lang="en-US" sz="3600" dirty="0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C5A397B-95D8-B00D-22D6-CC315F19D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324D3-FDA7-444F-BBD9-A9587FB0CB9C}" type="slidenum">
              <a:rPr lang="en-US" sz="2400" smtClean="0"/>
              <a:t>20</a:t>
            </a:fld>
            <a:endParaRPr lang="en-US" sz="24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628B436-FCD4-56CD-5614-B1D7C145D95B}"/>
              </a:ext>
            </a:extLst>
          </p:cNvPr>
          <p:cNvSpPr txBox="1"/>
          <p:nvPr/>
        </p:nvSpPr>
        <p:spPr>
          <a:xfrm>
            <a:off x="224287" y="140170"/>
            <a:ext cx="2507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/>
              <a:t>Conclusion: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E2A5043-7A16-5F05-FB83-F079BFB9894A}"/>
              </a:ext>
            </a:extLst>
          </p:cNvPr>
          <p:cNvSpPr txBox="1"/>
          <p:nvPr/>
        </p:nvSpPr>
        <p:spPr>
          <a:xfrm>
            <a:off x="217049" y="1055859"/>
            <a:ext cx="40518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Avec la distribution uniforme: </a:t>
            </a:r>
          </a:p>
          <a:p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4E04E44-63AB-ADEE-B84D-17AC0CD53E69}"/>
              </a:ext>
            </a:extLst>
          </p:cNvPr>
          <p:cNvSpPr txBox="1"/>
          <p:nvPr/>
        </p:nvSpPr>
        <p:spPr>
          <a:xfrm>
            <a:off x="192395" y="1452358"/>
            <a:ext cx="276851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Pour 1 minute de jeu avec </a:t>
            </a:r>
          </a:p>
          <a:p>
            <a:r>
              <a:rPr lang="fr-FR" dirty="0"/>
              <a:t>60 coordonnées relevées: </a:t>
            </a:r>
          </a:p>
          <a:p>
            <a:r>
              <a:rPr lang="fr-FR" dirty="0"/>
              <a:t>Distance réelle = 361 m</a:t>
            </a:r>
          </a:p>
          <a:p>
            <a:r>
              <a:rPr lang="fr-FR" dirty="0"/>
              <a:t>Distance relevée = 349 m</a:t>
            </a:r>
          </a:p>
          <a:p>
            <a:endParaRPr lang="fr-FR" dirty="0"/>
          </a:p>
          <a:p>
            <a:r>
              <a:rPr lang="fr-FR" b="1" dirty="0"/>
              <a:t>Résultats obtenus:</a:t>
            </a:r>
            <a:endParaRPr lang="fr-FR" dirty="0"/>
          </a:p>
          <a:p>
            <a:r>
              <a:rPr lang="fr-FR" b="1" u="sng" dirty="0"/>
              <a:t>Distance moyenne = 356 m</a:t>
            </a:r>
            <a:endParaRPr lang="fr-FR" dirty="0"/>
          </a:p>
          <a:p>
            <a:r>
              <a:rPr lang="fr-FR" b="1" u="sng" dirty="0"/>
              <a:t>Incertitude = 10 m</a:t>
            </a:r>
          </a:p>
          <a:p>
            <a:r>
              <a:rPr lang="fr-FR" b="1" u="sng" dirty="0"/>
              <a:t>Z-score = 1.65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8C612F2-CE42-274D-DF1E-3F3BDAB9E2D7}"/>
              </a:ext>
            </a:extLst>
          </p:cNvPr>
          <p:cNvSpPr txBox="1"/>
          <p:nvPr/>
        </p:nvSpPr>
        <p:spPr>
          <a:xfrm>
            <a:off x="136546" y="4601812"/>
            <a:ext cx="623318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Prendre en compte d’autres paramètres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Considérer les interférences que peuvent subir les signaux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Utilise une méthode plus adapté au déplacement des joueurs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Contrôler les coordonnées générés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Confronter la théorie à la réalité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F9DE335-7668-0B30-826D-E6F8814AB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02286" y="902659"/>
            <a:ext cx="4789714" cy="5337533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70C8CE42-B3C3-EF7C-4A74-795DCE5FA15D}"/>
              </a:ext>
            </a:extLst>
          </p:cNvPr>
          <p:cNvSpPr txBox="1"/>
          <p:nvPr/>
        </p:nvSpPr>
        <p:spPr>
          <a:xfrm>
            <a:off x="136546" y="3920908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Incertitude de 2.9%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Encre 13">
                <a:extLst>
                  <a:ext uri="{FF2B5EF4-FFF2-40B4-BE49-F238E27FC236}">
                    <a16:creationId xmlns:a16="http://schemas.microsoft.com/office/drawing/2014/main" id="{E6A451B1-183D-8A6C-BE75-CD6F6F0BDDC5}"/>
                  </a:ext>
                </a:extLst>
              </p14:cNvPr>
              <p14:cNvContentPartPr/>
              <p14:nvPr/>
            </p14:nvContentPartPr>
            <p14:xfrm>
              <a:off x="4272463" y="-379954"/>
              <a:ext cx="5760" cy="2160"/>
            </p14:xfrm>
          </p:contentPart>
        </mc:Choice>
        <mc:Fallback xmlns="">
          <p:pic>
            <p:nvPicPr>
              <p:cNvPr id="14" name="Encre 13">
                <a:extLst>
                  <a:ext uri="{FF2B5EF4-FFF2-40B4-BE49-F238E27FC236}">
                    <a16:creationId xmlns:a16="http://schemas.microsoft.com/office/drawing/2014/main" id="{E6A451B1-183D-8A6C-BE75-CD6F6F0BDD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54823" y="-397594"/>
                <a:ext cx="41400" cy="378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ZoneTexte 15">
            <a:extLst>
              <a:ext uri="{FF2B5EF4-FFF2-40B4-BE49-F238E27FC236}">
                <a16:creationId xmlns:a16="http://schemas.microsoft.com/office/drawing/2014/main" id="{45BAB9A0-6001-CB9C-A486-A6FC48DDF5DC}"/>
              </a:ext>
            </a:extLst>
          </p:cNvPr>
          <p:cNvSpPr txBox="1"/>
          <p:nvPr/>
        </p:nvSpPr>
        <p:spPr>
          <a:xfrm>
            <a:off x="136546" y="4304820"/>
            <a:ext cx="243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Limites et améliorations</a:t>
            </a:r>
          </a:p>
        </p:txBody>
      </p:sp>
    </p:spTree>
    <p:extLst>
      <p:ext uri="{BB962C8B-B14F-4D97-AF65-F5344CB8AC3E}">
        <p14:creationId xmlns:p14="http://schemas.microsoft.com/office/powerpoint/2010/main" val="1398880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15B9599-E2CB-D868-3D54-7E3DB866AB48}"/>
              </a:ext>
            </a:extLst>
          </p:cNvPr>
          <p:cNvSpPr/>
          <p:nvPr/>
        </p:nvSpPr>
        <p:spPr>
          <a:xfrm>
            <a:off x="-1" y="0"/>
            <a:ext cx="12192001" cy="7865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/>
            </a:pPr>
            <a:endParaRPr lang="en-US" sz="3600" dirty="0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C5A397B-95D8-B00D-22D6-CC315F19D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324D3-FDA7-444F-BBD9-A9587FB0CB9C}" type="slidenum">
              <a:rPr lang="en-US" sz="2400" smtClean="0"/>
              <a:t>21</a:t>
            </a:fld>
            <a:endParaRPr lang="en-US" sz="24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628B436-FCD4-56CD-5614-B1D7C145D95B}"/>
              </a:ext>
            </a:extLst>
          </p:cNvPr>
          <p:cNvSpPr txBox="1"/>
          <p:nvPr/>
        </p:nvSpPr>
        <p:spPr>
          <a:xfrm>
            <a:off x="224287" y="140170"/>
            <a:ext cx="1931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/>
              <a:t>Annexes: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6A6F5A7A-A9D6-C9A7-2E6D-17699B6E1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86501"/>
            <a:ext cx="12192000" cy="556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77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15B9599-E2CB-D868-3D54-7E3DB866AB48}"/>
              </a:ext>
            </a:extLst>
          </p:cNvPr>
          <p:cNvSpPr/>
          <p:nvPr/>
        </p:nvSpPr>
        <p:spPr>
          <a:xfrm>
            <a:off x="-1" y="0"/>
            <a:ext cx="12192001" cy="7865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/>
            </a:pPr>
            <a:endParaRPr lang="en-US" sz="3600" dirty="0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C5A397B-95D8-B00D-22D6-CC315F19D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324D3-FDA7-444F-BBD9-A9587FB0CB9C}" type="slidenum">
              <a:rPr lang="en-US" sz="2400" smtClean="0"/>
              <a:t>22</a:t>
            </a:fld>
            <a:endParaRPr lang="en-US" sz="24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628B436-FCD4-56CD-5614-B1D7C145D95B}"/>
              </a:ext>
            </a:extLst>
          </p:cNvPr>
          <p:cNvSpPr txBox="1"/>
          <p:nvPr/>
        </p:nvSpPr>
        <p:spPr>
          <a:xfrm>
            <a:off x="224287" y="140170"/>
            <a:ext cx="1931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/>
              <a:t>Annexes: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6A6F5A7A-A9D6-C9A7-2E6D-17699B6E1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658" y="786501"/>
            <a:ext cx="12192001" cy="556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000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15B9599-E2CB-D868-3D54-7E3DB866AB48}"/>
              </a:ext>
            </a:extLst>
          </p:cNvPr>
          <p:cNvSpPr/>
          <p:nvPr/>
        </p:nvSpPr>
        <p:spPr>
          <a:xfrm>
            <a:off x="-1" y="0"/>
            <a:ext cx="12192001" cy="7865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/>
            </a:pPr>
            <a:endParaRPr lang="en-US" sz="3600" dirty="0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C5A397B-95D8-B00D-22D6-CC315F19D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324D3-FDA7-444F-BBD9-A9587FB0CB9C}" type="slidenum">
              <a:rPr lang="en-US" sz="2400" smtClean="0"/>
              <a:t>23</a:t>
            </a:fld>
            <a:endParaRPr lang="en-US" sz="24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628B436-FCD4-56CD-5614-B1D7C145D95B}"/>
              </a:ext>
            </a:extLst>
          </p:cNvPr>
          <p:cNvSpPr txBox="1"/>
          <p:nvPr/>
        </p:nvSpPr>
        <p:spPr>
          <a:xfrm>
            <a:off x="224287" y="140170"/>
            <a:ext cx="1931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/>
              <a:t>Annexes: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6A6F5A7A-A9D6-C9A7-2E6D-17699B6E1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86501"/>
            <a:ext cx="12192000" cy="556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28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15B9599-E2CB-D868-3D54-7E3DB866AB48}"/>
              </a:ext>
            </a:extLst>
          </p:cNvPr>
          <p:cNvSpPr/>
          <p:nvPr/>
        </p:nvSpPr>
        <p:spPr>
          <a:xfrm>
            <a:off x="-1" y="0"/>
            <a:ext cx="12192001" cy="7865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/>
            </a:pPr>
            <a:endParaRPr lang="en-US" sz="3600" dirty="0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C5A397B-95D8-B00D-22D6-CC315F19D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324D3-FDA7-444F-BBD9-A9587FB0CB9C}" type="slidenum">
              <a:rPr lang="en-US" sz="2400" smtClean="0"/>
              <a:t>24</a:t>
            </a:fld>
            <a:endParaRPr lang="en-US" sz="24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628B436-FCD4-56CD-5614-B1D7C145D95B}"/>
              </a:ext>
            </a:extLst>
          </p:cNvPr>
          <p:cNvSpPr txBox="1"/>
          <p:nvPr/>
        </p:nvSpPr>
        <p:spPr>
          <a:xfrm>
            <a:off x="224287" y="140170"/>
            <a:ext cx="1931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/>
              <a:t>Annexes: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6A6F5A7A-A9D6-C9A7-2E6D-17699B6E1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86501"/>
            <a:ext cx="12192000" cy="556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9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15B9599-E2CB-D868-3D54-7E3DB866AB48}"/>
              </a:ext>
            </a:extLst>
          </p:cNvPr>
          <p:cNvSpPr/>
          <p:nvPr/>
        </p:nvSpPr>
        <p:spPr>
          <a:xfrm>
            <a:off x="-1" y="0"/>
            <a:ext cx="12192001" cy="7865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/>
            </a:pPr>
            <a:endParaRPr lang="en-US" sz="3600" dirty="0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C5A397B-95D8-B00D-22D6-CC315F19D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324D3-FDA7-444F-BBD9-A9587FB0CB9C}" type="slidenum">
              <a:rPr lang="en-US" sz="2400" smtClean="0"/>
              <a:t>25</a:t>
            </a:fld>
            <a:endParaRPr lang="en-US" sz="24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628B436-FCD4-56CD-5614-B1D7C145D95B}"/>
              </a:ext>
            </a:extLst>
          </p:cNvPr>
          <p:cNvSpPr txBox="1"/>
          <p:nvPr/>
        </p:nvSpPr>
        <p:spPr>
          <a:xfrm>
            <a:off x="224287" y="140170"/>
            <a:ext cx="1931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/>
              <a:t>Annexes: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6A6F5A7A-A9D6-C9A7-2E6D-17699B6E1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86501"/>
            <a:ext cx="12192000" cy="556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52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15B9599-E2CB-D868-3D54-7E3DB866AB48}"/>
              </a:ext>
            </a:extLst>
          </p:cNvPr>
          <p:cNvSpPr/>
          <p:nvPr/>
        </p:nvSpPr>
        <p:spPr>
          <a:xfrm>
            <a:off x="-1" y="0"/>
            <a:ext cx="12192001" cy="7865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/>
            </a:pPr>
            <a:endParaRPr lang="en-US" sz="3600" dirty="0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C5A397B-95D8-B00D-22D6-CC315F19D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324D3-FDA7-444F-BBD9-A9587FB0CB9C}" type="slidenum">
              <a:rPr lang="en-US" sz="2400" smtClean="0"/>
              <a:t>26</a:t>
            </a:fld>
            <a:endParaRPr lang="en-US" sz="24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628B436-FCD4-56CD-5614-B1D7C145D95B}"/>
              </a:ext>
            </a:extLst>
          </p:cNvPr>
          <p:cNvSpPr txBox="1"/>
          <p:nvPr/>
        </p:nvSpPr>
        <p:spPr>
          <a:xfrm>
            <a:off x="224287" y="140170"/>
            <a:ext cx="1931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/>
              <a:t>Annexes: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6A6F5A7A-A9D6-C9A7-2E6D-17699B6E1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86501"/>
            <a:ext cx="12192000" cy="556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01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15B9599-E2CB-D868-3D54-7E3DB866AB48}"/>
              </a:ext>
            </a:extLst>
          </p:cNvPr>
          <p:cNvSpPr/>
          <p:nvPr/>
        </p:nvSpPr>
        <p:spPr>
          <a:xfrm>
            <a:off x="-1" y="0"/>
            <a:ext cx="12192001" cy="7865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/>
            </a:pPr>
            <a:endParaRPr lang="en-US" sz="3600" dirty="0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C5A397B-95D8-B00D-22D6-CC315F19D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324D3-FDA7-444F-BBD9-A9587FB0CB9C}" type="slidenum">
              <a:rPr lang="en-US" sz="2400" smtClean="0"/>
              <a:t>27</a:t>
            </a:fld>
            <a:endParaRPr lang="en-US" sz="24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628B436-FCD4-56CD-5614-B1D7C145D95B}"/>
              </a:ext>
            </a:extLst>
          </p:cNvPr>
          <p:cNvSpPr txBox="1"/>
          <p:nvPr/>
        </p:nvSpPr>
        <p:spPr>
          <a:xfrm>
            <a:off x="224287" y="140170"/>
            <a:ext cx="1931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/>
              <a:t>Annexes: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6A6F5A7A-A9D6-C9A7-2E6D-17699B6E1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86501"/>
            <a:ext cx="12192000" cy="556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006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15B9599-E2CB-D868-3D54-7E3DB866AB48}"/>
              </a:ext>
            </a:extLst>
          </p:cNvPr>
          <p:cNvSpPr/>
          <p:nvPr/>
        </p:nvSpPr>
        <p:spPr>
          <a:xfrm>
            <a:off x="-1" y="0"/>
            <a:ext cx="12192001" cy="7865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/>
            </a:pPr>
            <a:endParaRPr lang="en-US" sz="3600" dirty="0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C5A397B-95D8-B00D-22D6-CC315F19D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324D3-FDA7-444F-BBD9-A9587FB0CB9C}" type="slidenum">
              <a:rPr lang="en-US" sz="2400" smtClean="0"/>
              <a:t>28</a:t>
            </a:fld>
            <a:endParaRPr lang="en-US" sz="24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628B436-FCD4-56CD-5614-B1D7C145D95B}"/>
              </a:ext>
            </a:extLst>
          </p:cNvPr>
          <p:cNvSpPr txBox="1"/>
          <p:nvPr/>
        </p:nvSpPr>
        <p:spPr>
          <a:xfrm>
            <a:off x="224287" y="140170"/>
            <a:ext cx="1931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/>
              <a:t>Annexes: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6A6F5A7A-A9D6-C9A7-2E6D-17699B6E1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86501"/>
            <a:ext cx="12192000" cy="556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28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15B9599-E2CB-D868-3D54-7E3DB866AB48}"/>
              </a:ext>
            </a:extLst>
          </p:cNvPr>
          <p:cNvSpPr/>
          <p:nvPr/>
        </p:nvSpPr>
        <p:spPr>
          <a:xfrm>
            <a:off x="-1" y="0"/>
            <a:ext cx="12252385" cy="7865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/>
            </a:pPr>
            <a:endParaRPr lang="en-US" sz="3600" dirty="0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C5A397B-95D8-B00D-22D6-CC315F19D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324D3-FDA7-444F-BBD9-A9587FB0CB9C}" type="slidenum">
              <a:rPr lang="en-US" sz="2400" smtClean="0"/>
              <a:t>2</a:t>
            </a:fld>
            <a:endParaRPr lang="en-US" sz="24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628B436-FCD4-56CD-5614-B1D7C145D95B}"/>
              </a:ext>
            </a:extLst>
          </p:cNvPr>
          <p:cNvSpPr txBox="1"/>
          <p:nvPr/>
        </p:nvSpPr>
        <p:spPr>
          <a:xfrm>
            <a:off x="224287" y="140170"/>
            <a:ext cx="2577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/>
              <a:t>Introduction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FD00C3F-B3F3-6BFF-BA45-6211F63CFA32}"/>
              </a:ext>
            </a:extLst>
          </p:cNvPr>
          <p:cNvSpPr txBox="1"/>
          <p:nvPr/>
        </p:nvSpPr>
        <p:spPr>
          <a:xfrm>
            <a:off x="224287" y="128898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32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D1905B2-6466-A795-6767-D421AAEBF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01" y="894451"/>
            <a:ext cx="5461899" cy="546189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3C647F6B-9DF2-4835-1171-2DA752E068EB}"/>
              </a:ext>
            </a:extLst>
          </p:cNvPr>
          <p:cNvSpPr txBox="1"/>
          <p:nvPr/>
        </p:nvSpPr>
        <p:spPr>
          <a:xfrm>
            <a:off x="316652" y="1016859"/>
            <a:ext cx="6075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mesure de la distance parcourue par un footballeur permet: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7E2C357-EE52-DC29-E254-E9E74090E679}"/>
              </a:ext>
            </a:extLst>
          </p:cNvPr>
          <p:cNvSpPr txBox="1"/>
          <p:nvPr/>
        </p:nvSpPr>
        <p:spPr>
          <a:xfrm>
            <a:off x="4553527" y="258618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0E3A3CC-3865-F8FF-40FA-8851231BD3CD}"/>
              </a:ext>
            </a:extLst>
          </p:cNvPr>
          <p:cNvSpPr txBox="1"/>
          <p:nvPr/>
        </p:nvSpPr>
        <p:spPr>
          <a:xfrm>
            <a:off x="409018" y="1386191"/>
            <a:ext cx="498501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SN" dirty="0"/>
              <a:t>Le suivi de la performance des joueurs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S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SN" dirty="0"/>
              <a:t>L’analyse de la condition physique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S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SN" dirty="0"/>
              <a:t>L’optimisation des stratégies d'entraînement et de jeu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S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SN" dirty="0"/>
              <a:t>L’aide à la récupération et à la prévention des blessures</a:t>
            </a:r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78785E5-CD89-C74E-075F-EA7814BF9837}"/>
              </a:ext>
            </a:extLst>
          </p:cNvPr>
          <p:cNvSpPr txBox="1"/>
          <p:nvPr/>
        </p:nvSpPr>
        <p:spPr>
          <a:xfrm>
            <a:off x="409018" y="3971514"/>
            <a:ext cx="539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Elle se fait soit a l’aide de capteurs soit par stéréovision.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E150963E-481D-1D02-935C-8BD31BDCD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26" y="4304759"/>
            <a:ext cx="1959071" cy="1959071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C70034BF-D9EA-4298-476A-490FD28EAA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7842" y="4381322"/>
            <a:ext cx="1784255" cy="1916801"/>
          </a:xfrm>
          <a:prstGeom prst="rect">
            <a:avLst/>
          </a:prstGeom>
        </p:spPr>
      </p:pic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82F9782E-9D4F-E6DB-D817-CFA1302D1414}"/>
              </a:ext>
            </a:extLst>
          </p:cNvPr>
          <p:cNvCxnSpPr>
            <a:cxnSpLocks/>
          </p:cNvCxnSpPr>
          <p:nvPr/>
        </p:nvCxnSpPr>
        <p:spPr>
          <a:xfrm>
            <a:off x="2802237" y="5377161"/>
            <a:ext cx="101673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70D756D2-6B7E-C2DF-C657-908710779124}"/>
              </a:ext>
            </a:extLst>
          </p:cNvPr>
          <p:cNvSpPr txBox="1"/>
          <p:nvPr/>
        </p:nvSpPr>
        <p:spPr>
          <a:xfrm>
            <a:off x="797215" y="6349936"/>
            <a:ext cx="1693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a) Brassière GPS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DFFA5C2-FCC5-9731-5A51-C6336CBC0175}"/>
              </a:ext>
            </a:extLst>
          </p:cNvPr>
          <p:cNvSpPr txBox="1"/>
          <p:nvPr/>
        </p:nvSpPr>
        <p:spPr>
          <a:xfrm>
            <a:off x="4332727" y="6337706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b) Modèle</a:t>
            </a:r>
          </a:p>
        </p:txBody>
      </p:sp>
    </p:spTree>
    <p:extLst>
      <p:ext uri="{BB962C8B-B14F-4D97-AF65-F5344CB8AC3E}">
        <p14:creationId xmlns:p14="http://schemas.microsoft.com/office/powerpoint/2010/main" val="23758995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15B9599-E2CB-D868-3D54-7E3DB866AB48}"/>
              </a:ext>
            </a:extLst>
          </p:cNvPr>
          <p:cNvSpPr/>
          <p:nvPr/>
        </p:nvSpPr>
        <p:spPr>
          <a:xfrm>
            <a:off x="-1" y="0"/>
            <a:ext cx="12192001" cy="7865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/>
            </a:pPr>
            <a:endParaRPr lang="en-US" sz="3600" dirty="0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C5A397B-95D8-B00D-22D6-CC315F19D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324D3-FDA7-444F-BBD9-A9587FB0CB9C}" type="slidenum">
              <a:rPr lang="en-US" sz="2400" smtClean="0"/>
              <a:t>29</a:t>
            </a:fld>
            <a:endParaRPr lang="en-US" sz="24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628B436-FCD4-56CD-5614-B1D7C145D95B}"/>
              </a:ext>
            </a:extLst>
          </p:cNvPr>
          <p:cNvSpPr txBox="1"/>
          <p:nvPr/>
        </p:nvSpPr>
        <p:spPr>
          <a:xfrm>
            <a:off x="224287" y="140170"/>
            <a:ext cx="1931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/>
              <a:t>Annexes: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6A6F5A7A-A9D6-C9A7-2E6D-17699B6E1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786501"/>
            <a:ext cx="12192001" cy="556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69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15B9599-E2CB-D868-3D54-7E3DB866AB48}"/>
              </a:ext>
            </a:extLst>
          </p:cNvPr>
          <p:cNvSpPr/>
          <p:nvPr/>
        </p:nvSpPr>
        <p:spPr>
          <a:xfrm>
            <a:off x="-1" y="0"/>
            <a:ext cx="12192001" cy="7865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/>
            </a:pPr>
            <a:endParaRPr lang="en-US" sz="3600" dirty="0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C5A397B-95D8-B00D-22D6-CC315F19D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324D3-FDA7-444F-BBD9-A9587FB0CB9C}" type="slidenum">
              <a:rPr lang="en-US" sz="2400" smtClean="0"/>
              <a:t>30</a:t>
            </a:fld>
            <a:endParaRPr lang="en-US" sz="24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628B436-FCD4-56CD-5614-B1D7C145D95B}"/>
              </a:ext>
            </a:extLst>
          </p:cNvPr>
          <p:cNvSpPr txBox="1"/>
          <p:nvPr/>
        </p:nvSpPr>
        <p:spPr>
          <a:xfrm>
            <a:off x="224287" y="140170"/>
            <a:ext cx="1931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/>
              <a:t>Annexes: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6A6F5A7A-A9D6-C9A7-2E6D-17699B6E1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86501"/>
            <a:ext cx="12192000" cy="556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5639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15B9599-E2CB-D868-3D54-7E3DB866AB48}"/>
              </a:ext>
            </a:extLst>
          </p:cNvPr>
          <p:cNvSpPr/>
          <p:nvPr/>
        </p:nvSpPr>
        <p:spPr>
          <a:xfrm>
            <a:off x="-1" y="0"/>
            <a:ext cx="12192001" cy="7865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/>
            </a:pPr>
            <a:endParaRPr lang="en-US" sz="3600" dirty="0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C5A397B-95D8-B00D-22D6-CC315F19D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324D3-FDA7-444F-BBD9-A9587FB0CB9C}" type="slidenum">
              <a:rPr lang="en-US" sz="2400" smtClean="0"/>
              <a:t>31</a:t>
            </a:fld>
            <a:endParaRPr lang="en-US" sz="24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628B436-FCD4-56CD-5614-B1D7C145D95B}"/>
              </a:ext>
            </a:extLst>
          </p:cNvPr>
          <p:cNvSpPr txBox="1"/>
          <p:nvPr/>
        </p:nvSpPr>
        <p:spPr>
          <a:xfrm>
            <a:off x="224287" y="140170"/>
            <a:ext cx="1931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/>
              <a:t>Annexes: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6A6F5A7A-A9D6-C9A7-2E6D-17699B6E1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86501"/>
            <a:ext cx="12192000" cy="556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02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9EC19A7-6D6D-4AED-4DFC-F383CEA11D0E}"/>
              </a:ext>
            </a:extLst>
          </p:cNvPr>
          <p:cNvSpPr/>
          <p:nvPr/>
        </p:nvSpPr>
        <p:spPr>
          <a:xfrm>
            <a:off x="134823" y="3994391"/>
            <a:ext cx="1032747" cy="3792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88B9AF-ED75-7980-2002-42A2394F13F5}"/>
              </a:ext>
            </a:extLst>
          </p:cNvPr>
          <p:cNvSpPr/>
          <p:nvPr/>
        </p:nvSpPr>
        <p:spPr>
          <a:xfrm>
            <a:off x="152056" y="1056187"/>
            <a:ext cx="1665858" cy="3792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5B9599-E2CB-D868-3D54-7E3DB866AB48}"/>
              </a:ext>
            </a:extLst>
          </p:cNvPr>
          <p:cNvSpPr/>
          <p:nvPr/>
        </p:nvSpPr>
        <p:spPr>
          <a:xfrm>
            <a:off x="0" y="0"/>
            <a:ext cx="12252385" cy="7865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/>
            </a:pPr>
            <a:endParaRPr lang="en-US" sz="2400" dirty="0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C5A397B-95D8-B00D-22D6-CC315F19D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324D3-FDA7-444F-BBD9-A9587FB0CB9C}" type="slidenum">
              <a:rPr lang="en-US" sz="2400" smtClean="0"/>
              <a:t>3</a:t>
            </a:fld>
            <a:endParaRPr lang="en-US" sz="24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628B436-FCD4-56CD-5614-B1D7C145D95B}"/>
              </a:ext>
            </a:extLst>
          </p:cNvPr>
          <p:cNvSpPr txBox="1"/>
          <p:nvPr/>
        </p:nvSpPr>
        <p:spPr>
          <a:xfrm>
            <a:off x="152056" y="162417"/>
            <a:ext cx="35389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Problématique et objectif:</a:t>
            </a:r>
          </a:p>
          <a:p>
            <a:endParaRPr lang="fr-FR" sz="2400" b="1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E708FA9-7B18-5AD5-0B11-438FC0CA385C}"/>
              </a:ext>
            </a:extLst>
          </p:cNvPr>
          <p:cNvSpPr txBox="1"/>
          <p:nvPr/>
        </p:nvSpPr>
        <p:spPr>
          <a:xfrm>
            <a:off x="117591" y="1632432"/>
            <a:ext cx="119568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SN" sz="2400" dirty="0">
                <a:effectLst/>
                <a:latin typeface="CMUSerif"/>
              </a:rPr>
              <a:t>La problématique de recherche concerne la détermination de la distance parcourue par un footballeur et l’évaluation précise de l’incertitude associée.</a:t>
            </a:r>
            <a:endParaRPr lang="fr-SN" sz="2400" dirty="0"/>
          </a:p>
          <a:p>
            <a:pPr algn="ctr"/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31176C9-CEF6-2448-DA29-11750BAFC6DE}"/>
              </a:ext>
            </a:extLst>
          </p:cNvPr>
          <p:cNvSpPr txBox="1"/>
          <p:nvPr/>
        </p:nvSpPr>
        <p:spPr>
          <a:xfrm>
            <a:off x="134823" y="3994391"/>
            <a:ext cx="119223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SN" sz="2400" dirty="0"/>
          </a:p>
          <a:p>
            <a:pPr algn="ctr"/>
            <a:r>
              <a:rPr lang="fr-SN" sz="2400" dirty="0">
                <a:effectLst/>
                <a:latin typeface="CMUSerif"/>
              </a:rPr>
              <a:t>Mettre en œuvre un algorithme python capable à partir des coordonnées relevées, de mesurer la distance parcourue par le footballeur avec une évaluation précise de l'incertitude associée. </a:t>
            </a:r>
            <a:endParaRPr lang="fr-SN" sz="2400" dirty="0"/>
          </a:p>
          <a:p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3479359-61B6-41A5-EB5C-8AC633BB08F1}"/>
              </a:ext>
            </a:extLst>
          </p:cNvPr>
          <p:cNvSpPr txBox="1"/>
          <p:nvPr/>
        </p:nvSpPr>
        <p:spPr>
          <a:xfrm>
            <a:off x="152056" y="1056187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/>
              <a:t>Problématique:</a:t>
            </a:r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6C554CA-A67F-5AF4-7355-A2AC8A902237}"/>
              </a:ext>
            </a:extLst>
          </p:cNvPr>
          <p:cNvSpPr txBox="1"/>
          <p:nvPr/>
        </p:nvSpPr>
        <p:spPr>
          <a:xfrm>
            <a:off x="152056" y="3994391"/>
            <a:ext cx="1032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/>
              <a:t>Objectif: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0093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15B9599-E2CB-D868-3D54-7E3DB866AB48}"/>
              </a:ext>
            </a:extLst>
          </p:cNvPr>
          <p:cNvSpPr/>
          <p:nvPr/>
        </p:nvSpPr>
        <p:spPr>
          <a:xfrm>
            <a:off x="1" y="0"/>
            <a:ext cx="12192000" cy="7865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/>
            </a:pPr>
            <a:endParaRPr lang="en-US" sz="2400" dirty="0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C5A397B-95D8-B00D-22D6-CC315F19D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324D3-FDA7-444F-BBD9-A9587FB0CB9C}" type="slidenum">
              <a:rPr lang="en-US" sz="2400" smtClean="0"/>
              <a:t>4</a:t>
            </a:fld>
            <a:endParaRPr lang="en-US" sz="240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628B436-FCD4-56CD-5614-B1D7C145D95B}"/>
              </a:ext>
            </a:extLst>
          </p:cNvPr>
          <p:cNvSpPr txBox="1"/>
          <p:nvPr/>
        </p:nvSpPr>
        <p:spPr>
          <a:xfrm>
            <a:off x="152056" y="162417"/>
            <a:ext cx="3716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Principe de la triangulation: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629AA84-8BF6-F39C-9D0A-D1D4D777F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492761" y="965537"/>
            <a:ext cx="7363532" cy="5260051"/>
          </a:xfrm>
          <a:prstGeom prst="rect">
            <a:avLst/>
          </a:prstGeom>
          <a:noFill/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7E64B539-F7F0-5B94-584A-F10BFA7A1B5A}"/>
              </a:ext>
            </a:extLst>
          </p:cNvPr>
          <p:cNvCxnSpPr>
            <a:cxnSpLocks/>
          </p:cNvCxnSpPr>
          <p:nvPr/>
        </p:nvCxnSpPr>
        <p:spPr>
          <a:xfrm>
            <a:off x="4439957" y="917262"/>
            <a:ext cx="7752043" cy="3874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2A1862DD-E249-90CC-CACB-EB2199723E5B}"/>
              </a:ext>
            </a:extLst>
          </p:cNvPr>
          <p:cNvCxnSpPr>
            <a:cxnSpLocks/>
          </p:cNvCxnSpPr>
          <p:nvPr/>
        </p:nvCxnSpPr>
        <p:spPr>
          <a:xfrm flipV="1">
            <a:off x="4439957" y="915831"/>
            <a:ext cx="0" cy="55307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209DD828-E536-BA76-905F-64C13950D2BD}"/>
              </a:ext>
            </a:extLst>
          </p:cNvPr>
          <p:cNvSpPr txBox="1"/>
          <p:nvPr/>
        </p:nvSpPr>
        <p:spPr>
          <a:xfrm>
            <a:off x="3769676" y="866537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(0,0)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A4AF49F-35D1-622A-B372-940600A392E2}"/>
              </a:ext>
            </a:extLst>
          </p:cNvPr>
          <p:cNvSpPr txBox="1"/>
          <p:nvPr/>
        </p:nvSpPr>
        <p:spPr>
          <a:xfrm>
            <a:off x="283179" y="2500132"/>
            <a:ext cx="3984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Capteurs ultrason(émetteur/ récepteur)</a:t>
            </a: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1286CAEC-4FB7-76B4-D27A-B2C48A9DFC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31148" y="1235869"/>
            <a:ext cx="2286000" cy="107950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A9D621E1-C5FD-7B21-3432-D3204BA1EB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474675" y="998019"/>
            <a:ext cx="646033" cy="305071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795A1F22-FF9D-3053-C82C-9490C95700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210260" y="972805"/>
            <a:ext cx="646033" cy="305071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52FB912C-0C93-1A3D-B52A-0A6EB1F476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492762" y="6053708"/>
            <a:ext cx="646033" cy="305071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D216D574-B19D-9422-CD22-A0CB9FF8997B}"/>
              </a:ext>
            </a:extLst>
          </p:cNvPr>
          <p:cNvSpPr txBox="1"/>
          <p:nvPr/>
        </p:nvSpPr>
        <p:spPr>
          <a:xfrm>
            <a:off x="3843468" y="6446628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(0, l)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FEEB9C78-F942-E95C-BC61-48974D45458A}"/>
              </a:ext>
            </a:extLst>
          </p:cNvPr>
          <p:cNvSpPr txBox="1"/>
          <p:nvPr/>
        </p:nvSpPr>
        <p:spPr>
          <a:xfrm rot="5400000">
            <a:off x="11707412" y="110047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(L,0)</a:t>
            </a:r>
          </a:p>
        </p:txBody>
      </p:sp>
      <p:pic>
        <p:nvPicPr>
          <p:cNvPr id="41" name="Graphique 40">
            <a:extLst>
              <a:ext uri="{FF2B5EF4-FFF2-40B4-BE49-F238E27FC236}">
                <a16:creationId xmlns:a16="http://schemas.microsoft.com/office/drawing/2014/main" id="{30E15D69-F96B-836F-87A6-752509842D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876272" y="2315369"/>
            <a:ext cx="795309" cy="1098162"/>
          </a:xfrm>
          <a:prstGeom prst="rect">
            <a:avLst/>
          </a:prstGeom>
        </p:spPr>
      </p:pic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5F916929-BFFA-1548-57BA-A0E3F5AF2367}"/>
              </a:ext>
            </a:extLst>
          </p:cNvPr>
          <p:cNvCxnSpPr>
            <a:cxnSpLocks/>
            <a:stCxn id="60" idx="1"/>
            <a:endCxn id="33" idx="3"/>
          </p:cNvCxnSpPr>
          <p:nvPr/>
        </p:nvCxnSpPr>
        <p:spPr>
          <a:xfrm flipH="1" flipV="1">
            <a:off x="5120708" y="1150555"/>
            <a:ext cx="1879526" cy="160369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F9BA6548-525B-E6F4-1CA5-F356B8C10645}"/>
              </a:ext>
            </a:extLst>
          </p:cNvPr>
          <p:cNvCxnSpPr>
            <a:cxnSpLocks/>
            <a:endCxn id="60" idx="2"/>
          </p:cNvCxnSpPr>
          <p:nvPr/>
        </p:nvCxnSpPr>
        <p:spPr>
          <a:xfrm flipV="1">
            <a:off x="5138795" y="2835798"/>
            <a:ext cx="2034137" cy="331257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C9027900-0AB8-1178-3A37-5D6C5B11B5FC}"/>
              </a:ext>
            </a:extLst>
          </p:cNvPr>
          <p:cNvCxnSpPr>
            <a:cxnSpLocks/>
            <a:stCxn id="35" idx="1"/>
            <a:endCxn id="60" idx="3"/>
          </p:cNvCxnSpPr>
          <p:nvPr/>
        </p:nvCxnSpPr>
        <p:spPr>
          <a:xfrm flipH="1">
            <a:off x="7345629" y="1125341"/>
            <a:ext cx="3864631" cy="1628906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0" name="Image 59">
            <a:extLst>
              <a:ext uri="{FF2B5EF4-FFF2-40B4-BE49-F238E27FC236}">
                <a16:creationId xmlns:a16="http://schemas.microsoft.com/office/drawing/2014/main" id="{B35149BD-C1E1-DB46-7106-4F6B76D2FB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000234" y="2672695"/>
            <a:ext cx="345395" cy="163103"/>
          </a:xfrm>
          <a:prstGeom prst="rect">
            <a:avLst/>
          </a:prstGeom>
        </p:spPr>
      </p:pic>
      <p:sp>
        <p:nvSpPr>
          <p:cNvPr id="65" name="ZoneTexte 64">
            <a:extLst>
              <a:ext uri="{FF2B5EF4-FFF2-40B4-BE49-F238E27FC236}">
                <a16:creationId xmlns:a16="http://schemas.microsoft.com/office/drawing/2014/main" id="{5B20DA94-9448-DC3B-3E32-60B0C7683E94}"/>
              </a:ext>
            </a:extLst>
          </p:cNvPr>
          <p:cNvSpPr txBox="1"/>
          <p:nvPr/>
        </p:nvSpPr>
        <p:spPr>
          <a:xfrm rot="2385440">
            <a:off x="5496904" y="1543727"/>
            <a:ext cx="1148880" cy="368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Distance 1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E4C509D2-A638-C232-31D2-543D7451FF72}"/>
              </a:ext>
            </a:extLst>
          </p:cNvPr>
          <p:cNvSpPr txBox="1"/>
          <p:nvPr/>
        </p:nvSpPr>
        <p:spPr>
          <a:xfrm rot="18101975">
            <a:off x="5630559" y="4663431"/>
            <a:ext cx="1156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Distance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ZoneTexte 68">
                <a:extLst>
                  <a:ext uri="{FF2B5EF4-FFF2-40B4-BE49-F238E27FC236}">
                    <a16:creationId xmlns:a16="http://schemas.microsoft.com/office/drawing/2014/main" id="{4621A193-CF68-3A14-1759-30DDF8129586}"/>
                  </a:ext>
                </a:extLst>
              </p:cNvPr>
              <p:cNvSpPr txBox="1"/>
              <p:nvPr/>
            </p:nvSpPr>
            <p:spPr>
              <a:xfrm>
                <a:off x="283179" y="3294246"/>
                <a:ext cx="3584960" cy="5707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chemeClr val="tx1"/>
                    </a:solidFill>
                  </a:rPr>
                  <a:t>X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fr-F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𝑑𝑖𝑠𝑡𝑎𝑛𝑐𝑒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1)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𝑑𝑖𝑠𝑡𝑎𝑛𝑐𝑒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2</m:t>
                                </m:r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+ 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endParaRPr lang="fr-F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ZoneTexte 68">
                <a:extLst>
                  <a:ext uri="{FF2B5EF4-FFF2-40B4-BE49-F238E27FC236}">
                    <a16:creationId xmlns:a16="http://schemas.microsoft.com/office/drawing/2014/main" id="{4621A193-CF68-3A14-1759-30DDF8129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179" y="3294246"/>
                <a:ext cx="3584960" cy="570797"/>
              </a:xfrm>
              <a:prstGeom prst="rect">
                <a:avLst/>
              </a:prstGeom>
              <a:blipFill>
                <a:blip r:embed="rId10"/>
                <a:stretch>
                  <a:fillRect l="-1053" b="-425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ZoneTexte 69">
            <a:extLst>
              <a:ext uri="{FF2B5EF4-FFF2-40B4-BE49-F238E27FC236}">
                <a16:creationId xmlns:a16="http://schemas.microsoft.com/office/drawing/2014/main" id="{B6C3B786-6D2E-8A50-E41E-2992BDBA7738}"/>
              </a:ext>
            </a:extLst>
          </p:cNvPr>
          <p:cNvSpPr txBox="1"/>
          <p:nvPr/>
        </p:nvSpPr>
        <p:spPr>
          <a:xfrm>
            <a:off x="6780387" y="3294246"/>
            <a:ext cx="788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(x, y)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CF444D31-BC38-790C-6FB0-375EC80EE36F}"/>
              </a:ext>
            </a:extLst>
          </p:cNvPr>
          <p:cNvSpPr txBox="1"/>
          <p:nvPr/>
        </p:nvSpPr>
        <p:spPr>
          <a:xfrm rot="20109015">
            <a:off x="8879803" y="1926805"/>
            <a:ext cx="1157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Distance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8FAD497E-3922-1517-8455-550D1ACC99F0}"/>
                  </a:ext>
                </a:extLst>
              </p:cNvPr>
              <p:cNvSpPr txBox="1"/>
              <p:nvPr/>
            </p:nvSpPr>
            <p:spPr>
              <a:xfrm>
                <a:off x="241278" y="4551444"/>
                <a:ext cx="3626857" cy="52270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y</a:t>
                </a:r>
                <a:r>
                  <a:rPr lang="fr-FR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fr-F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𝑑𝑖𝑠𝑡𝑎𝑛𝑐𝑒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1)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𝑑𝑖𝑠𝑡𝑎𝑛𝑐𝑒</m:t>
                                </m:r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3</m:t>
                                </m:r>
                              </m:e>
                            </m:d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+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8FAD497E-3922-1517-8455-550D1ACC9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78" y="4551444"/>
                <a:ext cx="3626857" cy="522707"/>
              </a:xfrm>
              <a:prstGeom prst="rect">
                <a:avLst/>
              </a:prstGeom>
              <a:blipFill>
                <a:blip r:embed="rId11"/>
                <a:stretch>
                  <a:fillRect l="-1389" b="-95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9303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15B9599-E2CB-D868-3D54-7E3DB866AB48}"/>
              </a:ext>
            </a:extLst>
          </p:cNvPr>
          <p:cNvSpPr/>
          <p:nvPr/>
        </p:nvSpPr>
        <p:spPr>
          <a:xfrm>
            <a:off x="-1" y="0"/>
            <a:ext cx="12192001" cy="7865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/>
            </a:pPr>
            <a:endParaRPr lang="en-US" sz="3600" dirty="0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C5A397B-95D8-B00D-22D6-CC315F19D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324D3-FDA7-444F-BBD9-A9587FB0CB9C}" type="slidenum">
              <a:rPr lang="en-US" sz="2400" smtClean="0"/>
              <a:t>5</a:t>
            </a:fld>
            <a:endParaRPr lang="en-US" sz="24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628B436-FCD4-56CD-5614-B1D7C145D95B}"/>
              </a:ext>
            </a:extLst>
          </p:cNvPr>
          <p:cNvSpPr txBox="1"/>
          <p:nvPr/>
        </p:nvSpPr>
        <p:spPr>
          <a:xfrm>
            <a:off x="224287" y="140170"/>
            <a:ext cx="3361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/>
              <a:t>Etude Théorique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EC084FC-4CBE-AD10-A405-F8577A282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786502"/>
            <a:ext cx="7772400" cy="6071498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9BE14135-3FB4-4F97-2D68-720C4DBD1CA3}"/>
              </a:ext>
            </a:extLst>
          </p:cNvPr>
          <p:cNvSpPr/>
          <p:nvPr/>
        </p:nvSpPr>
        <p:spPr>
          <a:xfrm>
            <a:off x="83301" y="2125392"/>
            <a:ext cx="804414" cy="79670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D547B755-1EA4-40A2-BA8A-108EF0A67BBC}"/>
                  </a:ext>
                </a:extLst>
              </p:cNvPr>
              <p:cNvSpPr txBox="1"/>
              <p:nvPr/>
            </p:nvSpPr>
            <p:spPr>
              <a:xfrm>
                <a:off x="814375" y="2353966"/>
                <a:ext cx="2461567" cy="668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: Cercle d’incertitude (rayon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fr-FR" dirty="0"/>
                  <a:t>)</a:t>
                </a:r>
              </a:p>
            </p:txBody>
          </p:sp>
        </mc:Choice>
        <mc:Fallback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D547B755-1EA4-40A2-BA8A-108EF0A67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75" y="2353966"/>
                <a:ext cx="2461567" cy="668260"/>
              </a:xfrm>
              <a:prstGeom prst="rect">
                <a:avLst/>
              </a:prstGeom>
              <a:blipFill>
                <a:blip r:embed="rId3"/>
                <a:stretch>
                  <a:fillRect t="-3704" b="-1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ZoneTexte 49">
            <a:extLst>
              <a:ext uri="{FF2B5EF4-FFF2-40B4-BE49-F238E27FC236}">
                <a16:creationId xmlns:a16="http://schemas.microsoft.com/office/drawing/2014/main" id="{E5625513-0B44-C14E-FF71-3A1E20065F05}"/>
              </a:ext>
            </a:extLst>
          </p:cNvPr>
          <p:cNvSpPr txBox="1"/>
          <p:nvPr/>
        </p:nvSpPr>
        <p:spPr>
          <a:xfrm>
            <a:off x="11052114" y="6308079"/>
            <a:ext cx="301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3" name="Encre 62">
                <a:extLst>
                  <a:ext uri="{FF2B5EF4-FFF2-40B4-BE49-F238E27FC236}">
                    <a16:creationId xmlns:a16="http://schemas.microsoft.com/office/drawing/2014/main" id="{AD5F9D65-6E53-1699-DCF4-E3B08E24405A}"/>
                  </a:ext>
                </a:extLst>
              </p14:cNvPr>
              <p14:cNvContentPartPr/>
              <p14:nvPr/>
            </p14:nvContentPartPr>
            <p14:xfrm>
              <a:off x="6841840" y="3797640"/>
              <a:ext cx="2783880" cy="1672920"/>
            </p14:xfrm>
          </p:contentPart>
        </mc:Choice>
        <mc:Fallback xmlns="">
          <p:pic>
            <p:nvPicPr>
              <p:cNvPr id="63" name="Encre 62">
                <a:extLst>
                  <a:ext uri="{FF2B5EF4-FFF2-40B4-BE49-F238E27FC236}">
                    <a16:creationId xmlns:a16="http://schemas.microsoft.com/office/drawing/2014/main" id="{AD5F9D65-6E53-1699-DCF4-E3B08E2440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24200" y="3779640"/>
                <a:ext cx="2819520" cy="170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4" name="Encre 63">
                <a:extLst>
                  <a:ext uri="{FF2B5EF4-FFF2-40B4-BE49-F238E27FC236}">
                    <a16:creationId xmlns:a16="http://schemas.microsoft.com/office/drawing/2014/main" id="{779177B4-8DA3-B028-F40F-B37867528AAF}"/>
                  </a:ext>
                </a:extLst>
              </p14:cNvPr>
              <p14:cNvContentPartPr/>
              <p14:nvPr/>
            </p14:nvContentPartPr>
            <p14:xfrm>
              <a:off x="506334" y="2297262"/>
              <a:ext cx="360" cy="360"/>
            </p14:xfrm>
          </p:contentPart>
        </mc:Choice>
        <mc:Fallback xmlns="">
          <p:pic>
            <p:nvPicPr>
              <p:cNvPr id="64" name="Encre 63">
                <a:extLst>
                  <a:ext uri="{FF2B5EF4-FFF2-40B4-BE49-F238E27FC236}">
                    <a16:creationId xmlns:a16="http://schemas.microsoft.com/office/drawing/2014/main" id="{779177B4-8DA3-B028-F40F-B37867528AA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8694" y="227926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5" name="Encre 64">
                <a:extLst>
                  <a:ext uri="{FF2B5EF4-FFF2-40B4-BE49-F238E27FC236}">
                    <a16:creationId xmlns:a16="http://schemas.microsoft.com/office/drawing/2014/main" id="{99C6E2F5-5F1D-4B5A-A1B8-C0F76A6CE18F}"/>
                  </a:ext>
                </a:extLst>
              </p14:cNvPr>
              <p14:cNvContentPartPr/>
              <p14:nvPr/>
            </p14:nvContentPartPr>
            <p14:xfrm>
              <a:off x="541254" y="2805222"/>
              <a:ext cx="360" cy="360"/>
            </p14:xfrm>
          </p:contentPart>
        </mc:Choice>
        <mc:Fallback xmlns="">
          <p:pic>
            <p:nvPicPr>
              <p:cNvPr id="65" name="Encre 64">
                <a:extLst>
                  <a:ext uri="{FF2B5EF4-FFF2-40B4-BE49-F238E27FC236}">
                    <a16:creationId xmlns:a16="http://schemas.microsoft.com/office/drawing/2014/main" id="{99C6E2F5-5F1D-4B5A-A1B8-C0F76A6CE18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3254" y="278722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6" name="Encre 65">
                <a:extLst>
                  <a:ext uri="{FF2B5EF4-FFF2-40B4-BE49-F238E27FC236}">
                    <a16:creationId xmlns:a16="http://schemas.microsoft.com/office/drawing/2014/main" id="{C37D9455-7E51-EC5C-64BD-BBD79BDEF2F2}"/>
                  </a:ext>
                </a:extLst>
              </p14:cNvPr>
              <p14:cNvContentPartPr/>
              <p14:nvPr/>
            </p14:nvContentPartPr>
            <p14:xfrm>
              <a:off x="251814" y="2551422"/>
              <a:ext cx="360" cy="360"/>
            </p14:xfrm>
          </p:contentPart>
        </mc:Choice>
        <mc:Fallback xmlns="">
          <p:pic>
            <p:nvPicPr>
              <p:cNvPr id="66" name="Encre 65">
                <a:extLst>
                  <a:ext uri="{FF2B5EF4-FFF2-40B4-BE49-F238E27FC236}">
                    <a16:creationId xmlns:a16="http://schemas.microsoft.com/office/drawing/2014/main" id="{C37D9455-7E51-EC5C-64BD-BBD79BDEF2F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4174" y="253378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7" name="Encre 66">
                <a:extLst>
                  <a:ext uri="{FF2B5EF4-FFF2-40B4-BE49-F238E27FC236}">
                    <a16:creationId xmlns:a16="http://schemas.microsoft.com/office/drawing/2014/main" id="{60C20B01-E1E3-7006-A007-84B75FE125B2}"/>
                  </a:ext>
                </a:extLst>
              </p14:cNvPr>
              <p14:cNvContentPartPr/>
              <p14:nvPr/>
            </p14:nvContentPartPr>
            <p14:xfrm>
              <a:off x="768414" y="2536662"/>
              <a:ext cx="360" cy="360"/>
            </p14:xfrm>
          </p:contentPart>
        </mc:Choice>
        <mc:Fallback xmlns="">
          <p:pic>
            <p:nvPicPr>
              <p:cNvPr id="67" name="Encre 66">
                <a:extLst>
                  <a:ext uri="{FF2B5EF4-FFF2-40B4-BE49-F238E27FC236}">
                    <a16:creationId xmlns:a16="http://schemas.microsoft.com/office/drawing/2014/main" id="{60C20B01-E1E3-7006-A007-84B75FE125B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0774" y="251902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8" name="Encre 67">
                <a:extLst>
                  <a:ext uri="{FF2B5EF4-FFF2-40B4-BE49-F238E27FC236}">
                    <a16:creationId xmlns:a16="http://schemas.microsoft.com/office/drawing/2014/main" id="{1ABAB02F-E25B-B925-E064-6C6A63669113}"/>
                  </a:ext>
                </a:extLst>
              </p14:cNvPr>
              <p14:cNvContentPartPr/>
              <p14:nvPr/>
            </p14:nvContentPartPr>
            <p14:xfrm>
              <a:off x="533334" y="2546742"/>
              <a:ext cx="360" cy="360"/>
            </p14:xfrm>
          </p:contentPart>
        </mc:Choice>
        <mc:Fallback xmlns="">
          <p:pic>
            <p:nvPicPr>
              <p:cNvPr id="68" name="Encre 67">
                <a:extLst>
                  <a:ext uri="{FF2B5EF4-FFF2-40B4-BE49-F238E27FC236}">
                    <a16:creationId xmlns:a16="http://schemas.microsoft.com/office/drawing/2014/main" id="{1ABAB02F-E25B-B925-E064-6C6A6366911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5334" y="252910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9" name="Encre 68">
                <a:extLst>
                  <a:ext uri="{FF2B5EF4-FFF2-40B4-BE49-F238E27FC236}">
                    <a16:creationId xmlns:a16="http://schemas.microsoft.com/office/drawing/2014/main" id="{4C3CC4D1-7540-DADF-4C36-B0532EAABA2F}"/>
                  </a:ext>
                </a:extLst>
              </p14:cNvPr>
              <p14:cNvContentPartPr/>
              <p14:nvPr/>
            </p14:nvContentPartPr>
            <p14:xfrm>
              <a:off x="388974" y="2439822"/>
              <a:ext cx="360" cy="360"/>
            </p14:xfrm>
          </p:contentPart>
        </mc:Choice>
        <mc:Fallback xmlns="">
          <p:pic>
            <p:nvPicPr>
              <p:cNvPr id="69" name="Encre 68">
                <a:extLst>
                  <a:ext uri="{FF2B5EF4-FFF2-40B4-BE49-F238E27FC236}">
                    <a16:creationId xmlns:a16="http://schemas.microsoft.com/office/drawing/2014/main" id="{4C3CC4D1-7540-DADF-4C36-B0532EAABA2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0974" y="242218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0" name="Encre 69">
                <a:extLst>
                  <a:ext uri="{FF2B5EF4-FFF2-40B4-BE49-F238E27FC236}">
                    <a16:creationId xmlns:a16="http://schemas.microsoft.com/office/drawing/2014/main" id="{82848B19-AB2D-5670-DE3E-43849B84C5EF}"/>
                  </a:ext>
                </a:extLst>
              </p14:cNvPr>
              <p14:cNvContentPartPr/>
              <p14:nvPr/>
            </p14:nvContentPartPr>
            <p14:xfrm>
              <a:off x="633774" y="2436582"/>
              <a:ext cx="360" cy="360"/>
            </p14:xfrm>
          </p:contentPart>
        </mc:Choice>
        <mc:Fallback xmlns="">
          <p:pic>
            <p:nvPicPr>
              <p:cNvPr id="70" name="Encre 69">
                <a:extLst>
                  <a:ext uri="{FF2B5EF4-FFF2-40B4-BE49-F238E27FC236}">
                    <a16:creationId xmlns:a16="http://schemas.microsoft.com/office/drawing/2014/main" id="{82848B19-AB2D-5670-DE3E-43849B84C5E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6134" y="241858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1" name="Encre 70">
                <a:extLst>
                  <a:ext uri="{FF2B5EF4-FFF2-40B4-BE49-F238E27FC236}">
                    <a16:creationId xmlns:a16="http://schemas.microsoft.com/office/drawing/2014/main" id="{0FAE0BF6-50D7-AB8D-4377-CCD183F8A049}"/>
                  </a:ext>
                </a:extLst>
              </p14:cNvPr>
              <p14:cNvContentPartPr/>
              <p14:nvPr/>
            </p14:nvContentPartPr>
            <p14:xfrm>
              <a:off x="390774" y="2700822"/>
              <a:ext cx="360" cy="360"/>
            </p14:xfrm>
          </p:contentPart>
        </mc:Choice>
        <mc:Fallback xmlns="">
          <p:pic>
            <p:nvPicPr>
              <p:cNvPr id="71" name="Encre 70">
                <a:extLst>
                  <a:ext uri="{FF2B5EF4-FFF2-40B4-BE49-F238E27FC236}">
                    <a16:creationId xmlns:a16="http://schemas.microsoft.com/office/drawing/2014/main" id="{0FAE0BF6-50D7-AB8D-4377-CCD183F8A0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2774" y="268318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2" name="Encre 71">
                <a:extLst>
                  <a:ext uri="{FF2B5EF4-FFF2-40B4-BE49-F238E27FC236}">
                    <a16:creationId xmlns:a16="http://schemas.microsoft.com/office/drawing/2014/main" id="{8D9B53E7-3A3B-C51A-DC22-81675EC2D652}"/>
                  </a:ext>
                </a:extLst>
              </p14:cNvPr>
              <p14:cNvContentPartPr/>
              <p14:nvPr/>
            </p14:nvContentPartPr>
            <p14:xfrm>
              <a:off x="649974" y="2718462"/>
              <a:ext cx="360" cy="360"/>
            </p14:xfrm>
          </p:contentPart>
        </mc:Choice>
        <mc:Fallback xmlns="">
          <p:pic>
            <p:nvPicPr>
              <p:cNvPr id="72" name="Encre 71">
                <a:extLst>
                  <a:ext uri="{FF2B5EF4-FFF2-40B4-BE49-F238E27FC236}">
                    <a16:creationId xmlns:a16="http://schemas.microsoft.com/office/drawing/2014/main" id="{8D9B53E7-3A3B-C51A-DC22-81675EC2D6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1974" y="270046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3" name="Encre 72">
                <a:extLst>
                  <a:ext uri="{FF2B5EF4-FFF2-40B4-BE49-F238E27FC236}">
                    <a16:creationId xmlns:a16="http://schemas.microsoft.com/office/drawing/2014/main" id="{5391A7F0-C7CE-0593-910B-B51F80157889}"/>
                  </a:ext>
                </a:extLst>
              </p14:cNvPr>
              <p14:cNvContentPartPr/>
              <p14:nvPr/>
            </p14:nvContentPartPr>
            <p14:xfrm>
              <a:off x="322374" y="2349822"/>
              <a:ext cx="360" cy="360"/>
            </p14:xfrm>
          </p:contentPart>
        </mc:Choice>
        <mc:Fallback xmlns="">
          <p:pic>
            <p:nvPicPr>
              <p:cNvPr id="73" name="Encre 72">
                <a:extLst>
                  <a:ext uri="{FF2B5EF4-FFF2-40B4-BE49-F238E27FC236}">
                    <a16:creationId xmlns:a16="http://schemas.microsoft.com/office/drawing/2014/main" id="{5391A7F0-C7CE-0593-910B-B51F8015788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4734" y="233218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74" name="Encre 73">
                <a:extLst>
                  <a:ext uri="{FF2B5EF4-FFF2-40B4-BE49-F238E27FC236}">
                    <a16:creationId xmlns:a16="http://schemas.microsoft.com/office/drawing/2014/main" id="{8A88982E-FCE0-5E30-4F06-3EC7AA1309FB}"/>
                  </a:ext>
                </a:extLst>
              </p14:cNvPr>
              <p14:cNvContentPartPr/>
              <p14:nvPr/>
            </p14:nvContentPartPr>
            <p14:xfrm>
              <a:off x="367734" y="2796942"/>
              <a:ext cx="360" cy="360"/>
            </p14:xfrm>
          </p:contentPart>
        </mc:Choice>
        <mc:Fallback xmlns="">
          <p:pic>
            <p:nvPicPr>
              <p:cNvPr id="74" name="Encre 73">
                <a:extLst>
                  <a:ext uri="{FF2B5EF4-FFF2-40B4-BE49-F238E27FC236}">
                    <a16:creationId xmlns:a16="http://schemas.microsoft.com/office/drawing/2014/main" id="{8A88982E-FCE0-5E30-4F06-3EC7AA1309F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0094" y="277930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5" name="Encre 74">
                <a:extLst>
                  <a:ext uri="{FF2B5EF4-FFF2-40B4-BE49-F238E27FC236}">
                    <a16:creationId xmlns:a16="http://schemas.microsoft.com/office/drawing/2014/main" id="{06313951-6CD0-BC30-BA77-6348AB09D2A9}"/>
                  </a:ext>
                </a:extLst>
              </p14:cNvPr>
              <p14:cNvContentPartPr/>
              <p14:nvPr/>
            </p14:nvContentPartPr>
            <p14:xfrm>
              <a:off x="738174" y="2670222"/>
              <a:ext cx="360" cy="360"/>
            </p14:xfrm>
          </p:contentPart>
        </mc:Choice>
        <mc:Fallback xmlns="">
          <p:pic>
            <p:nvPicPr>
              <p:cNvPr id="75" name="Encre 74">
                <a:extLst>
                  <a:ext uri="{FF2B5EF4-FFF2-40B4-BE49-F238E27FC236}">
                    <a16:creationId xmlns:a16="http://schemas.microsoft.com/office/drawing/2014/main" id="{06313951-6CD0-BC30-BA77-6348AB09D2A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0534" y="265258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6" name="Encre 75">
                <a:extLst>
                  <a:ext uri="{FF2B5EF4-FFF2-40B4-BE49-F238E27FC236}">
                    <a16:creationId xmlns:a16="http://schemas.microsoft.com/office/drawing/2014/main" id="{5ED8AB4A-E028-82D7-362E-D026D36F12FA}"/>
                  </a:ext>
                </a:extLst>
              </p14:cNvPr>
              <p14:cNvContentPartPr/>
              <p14:nvPr/>
            </p14:nvContentPartPr>
            <p14:xfrm>
              <a:off x="256134" y="2740782"/>
              <a:ext cx="360" cy="360"/>
            </p14:xfrm>
          </p:contentPart>
        </mc:Choice>
        <mc:Fallback xmlns="">
          <p:pic>
            <p:nvPicPr>
              <p:cNvPr id="76" name="Encre 75">
                <a:extLst>
                  <a:ext uri="{FF2B5EF4-FFF2-40B4-BE49-F238E27FC236}">
                    <a16:creationId xmlns:a16="http://schemas.microsoft.com/office/drawing/2014/main" id="{5ED8AB4A-E028-82D7-362E-D026D36F12F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8494" y="272278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7" name="Encre 76">
                <a:extLst>
                  <a:ext uri="{FF2B5EF4-FFF2-40B4-BE49-F238E27FC236}">
                    <a16:creationId xmlns:a16="http://schemas.microsoft.com/office/drawing/2014/main" id="{87F1A738-4E28-E063-2532-454140BB7E4A}"/>
                  </a:ext>
                </a:extLst>
              </p14:cNvPr>
              <p14:cNvContentPartPr/>
              <p14:nvPr/>
            </p14:nvContentPartPr>
            <p14:xfrm>
              <a:off x="256134" y="2380062"/>
              <a:ext cx="360" cy="360"/>
            </p14:xfrm>
          </p:contentPart>
        </mc:Choice>
        <mc:Fallback xmlns="">
          <p:pic>
            <p:nvPicPr>
              <p:cNvPr id="77" name="Encre 76">
                <a:extLst>
                  <a:ext uri="{FF2B5EF4-FFF2-40B4-BE49-F238E27FC236}">
                    <a16:creationId xmlns:a16="http://schemas.microsoft.com/office/drawing/2014/main" id="{87F1A738-4E28-E063-2532-454140BB7E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8494" y="236242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78" name="Encre 77">
                <a:extLst>
                  <a:ext uri="{FF2B5EF4-FFF2-40B4-BE49-F238E27FC236}">
                    <a16:creationId xmlns:a16="http://schemas.microsoft.com/office/drawing/2014/main" id="{152F6000-9484-40B1-1943-292E589A4CED}"/>
                  </a:ext>
                </a:extLst>
              </p14:cNvPr>
              <p14:cNvContentPartPr/>
              <p14:nvPr/>
            </p14:nvContentPartPr>
            <p14:xfrm>
              <a:off x="730974" y="2409582"/>
              <a:ext cx="360" cy="360"/>
            </p14:xfrm>
          </p:contentPart>
        </mc:Choice>
        <mc:Fallback xmlns="">
          <p:pic>
            <p:nvPicPr>
              <p:cNvPr id="78" name="Encre 77">
                <a:extLst>
                  <a:ext uri="{FF2B5EF4-FFF2-40B4-BE49-F238E27FC236}">
                    <a16:creationId xmlns:a16="http://schemas.microsoft.com/office/drawing/2014/main" id="{152F6000-9484-40B1-1943-292E589A4C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3334" y="239158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9" name="Encre 78">
                <a:extLst>
                  <a:ext uri="{FF2B5EF4-FFF2-40B4-BE49-F238E27FC236}">
                    <a16:creationId xmlns:a16="http://schemas.microsoft.com/office/drawing/2014/main" id="{59C45548-61C9-B602-F1DC-0CDE6DD58CB0}"/>
                  </a:ext>
                </a:extLst>
              </p14:cNvPr>
              <p14:cNvContentPartPr/>
              <p14:nvPr/>
            </p14:nvContentPartPr>
            <p14:xfrm>
              <a:off x="428574" y="2564382"/>
              <a:ext cx="360" cy="360"/>
            </p14:xfrm>
          </p:contentPart>
        </mc:Choice>
        <mc:Fallback xmlns="">
          <p:pic>
            <p:nvPicPr>
              <p:cNvPr id="79" name="Encre 78">
                <a:extLst>
                  <a:ext uri="{FF2B5EF4-FFF2-40B4-BE49-F238E27FC236}">
                    <a16:creationId xmlns:a16="http://schemas.microsoft.com/office/drawing/2014/main" id="{59C45548-61C9-B602-F1DC-0CDE6DD58C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0934" y="254674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0" name="Encre 79">
                <a:extLst>
                  <a:ext uri="{FF2B5EF4-FFF2-40B4-BE49-F238E27FC236}">
                    <a16:creationId xmlns:a16="http://schemas.microsoft.com/office/drawing/2014/main" id="{126A43C8-DA66-A81F-578A-A6099883EDC4}"/>
                  </a:ext>
                </a:extLst>
              </p14:cNvPr>
              <p14:cNvContentPartPr/>
              <p14:nvPr/>
            </p14:nvContentPartPr>
            <p14:xfrm>
              <a:off x="562494" y="2684982"/>
              <a:ext cx="360" cy="360"/>
            </p14:xfrm>
          </p:contentPart>
        </mc:Choice>
        <mc:Fallback xmlns="">
          <p:pic>
            <p:nvPicPr>
              <p:cNvPr id="80" name="Encre 79">
                <a:extLst>
                  <a:ext uri="{FF2B5EF4-FFF2-40B4-BE49-F238E27FC236}">
                    <a16:creationId xmlns:a16="http://schemas.microsoft.com/office/drawing/2014/main" id="{126A43C8-DA66-A81F-578A-A6099883ED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4854" y="266698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1" name="Encre 80">
                <a:extLst>
                  <a:ext uri="{FF2B5EF4-FFF2-40B4-BE49-F238E27FC236}">
                    <a16:creationId xmlns:a16="http://schemas.microsoft.com/office/drawing/2014/main" id="{7713D70B-B66A-3A00-7634-79E42B292850}"/>
                  </a:ext>
                </a:extLst>
              </p14:cNvPr>
              <p14:cNvContentPartPr/>
              <p14:nvPr/>
            </p14:nvContentPartPr>
            <p14:xfrm>
              <a:off x="384294" y="2290062"/>
              <a:ext cx="360" cy="360"/>
            </p14:xfrm>
          </p:contentPart>
        </mc:Choice>
        <mc:Fallback xmlns="">
          <p:pic>
            <p:nvPicPr>
              <p:cNvPr id="81" name="Encre 80">
                <a:extLst>
                  <a:ext uri="{FF2B5EF4-FFF2-40B4-BE49-F238E27FC236}">
                    <a16:creationId xmlns:a16="http://schemas.microsoft.com/office/drawing/2014/main" id="{7713D70B-B66A-3A00-7634-79E42B29285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6654" y="227242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2" name="Encre 81">
                <a:extLst>
                  <a:ext uri="{FF2B5EF4-FFF2-40B4-BE49-F238E27FC236}">
                    <a16:creationId xmlns:a16="http://schemas.microsoft.com/office/drawing/2014/main" id="{53352959-4DAA-9D28-BAE8-854B455F908A}"/>
                  </a:ext>
                </a:extLst>
              </p14:cNvPr>
              <p14:cNvContentPartPr/>
              <p14:nvPr/>
            </p14:nvContentPartPr>
            <p14:xfrm>
              <a:off x="174054" y="2621262"/>
              <a:ext cx="360" cy="360"/>
            </p14:xfrm>
          </p:contentPart>
        </mc:Choice>
        <mc:Fallback xmlns="">
          <p:pic>
            <p:nvPicPr>
              <p:cNvPr id="82" name="Encre 81">
                <a:extLst>
                  <a:ext uri="{FF2B5EF4-FFF2-40B4-BE49-F238E27FC236}">
                    <a16:creationId xmlns:a16="http://schemas.microsoft.com/office/drawing/2014/main" id="{53352959-4DAA-9D28-BAE8-854B455F908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6414" y="260362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3" name="Encre 82">
                <a:extLst>
                  <a:ext uri="{FF2B5EF4-FFF2-40B4-BE49-F238E27FC236}">
                    <a16:creationId xmlns:a16="http://schemas.microsoft.com/office/drawing/2014/main" id="{69C09F14-530D-EB75-2A25-9879E8BE8C1F}"/>
                  </a:ext>
                </a:extLst>
              </p14:cNvPr>
              <p14:cNvContentPartPr/>
              <p14:nvPr/>
            </p14:nvContentPartPr>
            <p14:xfrm>
              <a:off x="669774" y="2565102"/>
              <a:ext cx="360" cy="360"/>
            </p14:xfrm>
          </p:contentPart>
        </mc:Choice>
        <mc:Fallback xmlns="">
          <p:pic>
            <p:nvPicPr>
              <p:cNvPr id="83" name="Encre 82">
                <a:extLst>
                  <a:ext uri="{FF2B5EF4-FFF2-40B4-BE49-F238E27FC236}">
                    <a16:creationId xmlns:a16="http://schemas.microsoft.com/office/drawing/2014/main" id="{69C09F14-530D-EB75-2A25-9879E8BE8C1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2134" y="254710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4" name="Encre 83">
                <a:extLst>
                  <a:ext uri="{FF2B5EF4-FFF2-40B4-BE49-F238E27FC236}">
                    <a16:creationId xmlns:a16="http://schemas.microsoft.com/office/drawing/2014/main" id="{2BD28FED-9554-54F1-AC59-B0403FC07539}"/>
                  </a:ext>
                </a:extLst>
              </p14:cNvPr>
              <p14:cNvContentPartPr/>
              <p14:nvPr/>
            </p14:nvContentPartPr>
            <p14:xfrm>
              <a:off x="233094" y="2471862"/>
              <a:ext cx="360" cy="360"/>
            </p14:xfrm>
          </p:contentPart>
        </mc:Choice>
        <mc:Fallback xmlns="">
          <p:pic>
            <p:nvPicPr>
              <p:cNvPr id="84" name="Encre 83">
                <a:extLst>
                  <a:ext uri="{FF2B5EF4-FFF2-40B4-BE49-F238E27FC236}">
                    <a16:creationId xmlns:a16="http://schemas.microsoft.com/office/drawing/2014/main" id="{2BD28FED-9554-54F1-AC59-B0403FC075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5094" y="245386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5" name="Encre 84">
                <a:extLst>
                  <a:ext uri="{FF2B5EF4-FFF2-40B4-BE49-F238E27FC236}">
                    <a16:creationId xmlns:a16="http://schemas.microsoft.com/office/drawing/2014/main" id="{AFBAD493-242E-ABE7-356C-EAD6D4B45DD4}"/>
                  </a:ext>
                </a:extLst>
              </p14:cNvPr>
              <p14:cNvContentPartPr/>
              <p14:nvPr/>
            </p14:nvContentPartPr>
            <p14:xfrm>
              <a:off x="638814" y="2348022"/>
              <a:ext cx="360" cy="360"/>
            </p14:xfrm>
          </p:contentPart>
        </mc:Choice>
        <mc:Fallback xmlns="">
          <p:pic>
            <p:nvPicPr>
              <p:cNvPr id="85" name="Encre 84">
                <a:extLst>
                  <a:ext uri="{FF2B5EF4-FFF2-40B4-BE49-F238E27FC236}">
                    <a16:creationId xmlns:a16="http://schemas.microsoft.com/office/drawing/2014/main" id="{AFBAD493-242E-ABE7-356C-EAD6D4B45DD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0814" y="233002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6" name="Encre 85">
                <a:extLst>
                  <a:ext uri="{FF2B5EF4-FFF2-40B4-BE49-F238E27FC236}">
                    <a16:creationId xmlns:a16="http://schemas.microsoft.com/office/drawing/2014/main" id="{C99D5944-DED8-87DB-A16D-37EBF229CFB5}"/>
                  </a:ext>
                </a:extLst>
              </p14:cNvPr>
              <p14:cNvContentPartPr/>
              <p14:nvPr/>
            </p14:nvContentPartPr>
            <p14:xfrm>
              <a:off x="498774" y="2420742"/>
              <a:ext cx="360" cy="360"/>
            </p14:xfrm>
          </p:contentPart>
        </mc:Choice>
        <mc:Fallback xmlns="">
          <p:pic>
            <p:nvPicPr>
              <p:cNvPr id="86" name="Encre 85">
                <a:extLst>
                  <a:ext uri="{FF2B5EF4-FFF2-40B4-BE49-F238E27FC236}">
                    <a16:creationId xmlns:a16="http://schemas.microsoft.com/office/drawing/2014/main" id="{C99D5944-DED8-87DB-A16D-37EBF229CF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1134" y="240310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7" name="Encre 86">
                <a:extLst>
                  <a:ext uri="{FF2B5EF4-FFF2-40B4-BE49-F238E27FC236}">
                    <a16:creationId xmlns:a16="http://schemas.microsoft.com/office/drawing/2014/main" id="{EBAA1D51-7762-619F-B96A-381D18A69AC2}"/>
                  </a:ext>
                </a:extLst>
              </p14:cNvPr>
              <p14:cNvContentPartPr/>
              <p14:nvPr/>
            </p14:nvContentPartPr>
            <p14:xfrm>
              <a:off x="310134" y="2626302"/>
              <a:ext cx="360" cy="360"/>
            </p14:xfrm>
          </p:contentPart>
        </mc:Choice>
        <mc:Fallback xmlns="">
          <p:pic>
            <p:nvPicPr>
              <p:cNvPr id="87" name="Encre 86">
                <a:extLst>
                  <a:ext uri="{FF2B5EF4-FFF2-40B4-BE49-F238E27FC236}">
                    <a16:creationId xmlns:a16="http://schemas.microsoft.com/office/drawing/2014/main" id="{EBAA1D51-7762-619F-B96A-381D18A69AC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2494" y="260866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8" name="Encre 87">
                <a:extLst>
                  <a:ext uri="{FF2B5EF4-FFF2-40B4-BE49-F238E27FC236}">
                    <a16:creationId xmlns:a16="http://schemas.microsoft.com/office/drawing/2014/main" id="{5C7256E0-AF06-353B-F60E-DDEF160060C8}"/>
                  </a:ext>
                </a:extLst>
              </p14:cNvPr>
              <p14:cNvContentPartPr/>
              <p14:nvPr/>
            </p14:nvContentPartPr>
            <p14:xfrm>
              <a:off x="499854" y="2634222"/>
              <a:ext cx="360" cy="360"/>
            </p14:xfrm>
          </p:contentPart>
        </mc:Choice>
        <mc:Fallback xmlns="">
          <p:pic>
            <p:nvPicPr>
              <p:cNvPr id="88" name="Encre 87">
                <a:extLst>
                  <a:ext uri="{FF2B5EF4-FFF2-40B4-BE49-F238E27FC236}">
                    <a16:creationId xmlns:a16="http://schemas.microsoft.com/office/drawing/2014/main" id="{5C7256E0-AF06-353B-F60E-DDEF160060C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1854" y="261658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ZoneTexte 90">
                <a:extLst>
                  <a:ext uri="{FF2B5EF4-FFF2-40B4-BE49-F238E27FC236}">
                    <a16:creationId xmlns:a16="http://schemas.microsoft.com/office/drawing/2014/main" id="{EFFAB260-9B62-590B-6DC7-24BBAC678F2D}"/>
                  </a:ext>
                </a:extLst>
              </p:cNvPr>
              <p:cNvSpPr txBox="1"/>
              <p:nvPr/>
            </p:nvSpPr>
            <p:spPr>
              <a:xfrm>
                <a:off x="0" y="1011961"/>
                <a:ext cx="4114800" cy="6682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m:rPr>
                            <m:nor/>
                          </m:rPr>
                          <a:rPr lang="fr-FR" dirty="0"/>
                          <m:t>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fr-FR" dirty="0"/>
                  <a:t>: incertitude  des capteurs (abscisse)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m:rPr>
                            <m:nor/>
                          </m:rPr>
                          <a:rPr lang="fr-FR" dirty="0"/>
                          <m:t>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fr-FR" dirty="0"/>
                  <a:t>: incertitude des capteurs (ordonnée)</a:t>
                </a:r>
              </a:p>
            </p:txBody>
          </p:sp>
        </mc:Choice>
        <mc:Fallback xmlns="">
          <p:sp>
            <p:nvSpPr>
              <p:cNvPr id="91" name="ZoneTexte 90">
                <a:extLst>
                  <a:ext uri="{FF2B5EF4-FFF2-40B4-BE49-F238E27FC236}">
                    <a16:creationId xmlns:a16="http://schemas.microsoft.com/office/drawing/2014/main" id="{EFFAB260-9B62-590B-6DC7-24BBAC678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11961"/>
                <a:ext cx="4114800" cy="668260"/>
              </a:xfrm>
              <a:prstGeom prst="rect">
                <a:avLst/>
              </a:prstGeom>
              <a:blipFill>
                <a:blip r:embed="rId32"/>
                <a:stretch>
                  <a:fillRect t="-3704" b="-1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" name="Encre 6">
                <a:extLst>
                  <a:ext uri="{FF2B5EF4-FFF2-40B4-BE49-F238E27FC236}">
                    <a16:creationId xmlns:a16="http://schemas.microsoft.com/office/drawing/2014/main" id="{E5D78F2D-07AB-314C-9426-ADC072450F83}"/>
                  </a:ext>
                </a:extLst>
              </p14:cNvPr>
              <p14:cNvContentPartPr/>
              <p14:nvPr/>
            </p14:nvContentPartPr>
            <p14:xfrm>
              <a:off x="468869" y="2502112"/>
              <a:ext cx="360" cy="360"/>
            </p14:xfrm>
          </p:contentPart>
        </mc:Choice>
        <mc:Fallback xmlns="">
          <p:pic>
            <p:nvPicPr>
              <p:cNvPr id="7" name="Encre 6">
                <a:extLst>
                  <a:ext uri="{FF2B5EF4-FFF2-40B4-BE49-F238E27FC236}">
                    <a16:creationId xmlns:a16="http://schemas.microsoft.com/office/drawing/2014/main" id="{E5D78F2D-07AB-314C-9426-ADC072450F8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33229" y="2466472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Ellipse 39">
            <a:extLst>
              <a:ext uri="{FF2B5EF4-FFF2-40B4-BE49-F238E27FC236}">
                <a16:creationId xmlns:a16="http://schemas.microsoft.com/office/drawing/2014/main" id="{20944D68-575A-8EA1-3FB2-90E397B7BD60}"/>
              </a:ext>
            </a:extLst>
          </p:cNvPr>
          <p:cNvSpPr/>
          <p:nvPr/>
        </p:nvSpPr>
        <p:spPr>
          <a:xfrm>
            <a:off x="83301" y="3497524"/>
            <a:ext cx="558754" cy="57597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41" name="Encre 40">
                <a:extLst>
                  <a:ext uri="{FF2B5EF4-FFF2-40B4-BE49-F238E27FC236}">
                    <a16:creationId xmlns:a16="http://schemas.microsoft.com/office/drawing/2014/main" id="{1B7B0C9F-3D05-757A-2D9C-A09D228A502E}"/>
                  </a:ext>
                </a:extLst>
              </p14:cNvPr>
              <p14:cNvContentPartPr/>
              <p14:nvPr/>
            </p14:nvContentPartPr>
            <p14:xfrm>
              <a:off x="362318" y="3797640"/>
              <a:ext cx="360" cy="360"/>
            </p14:xfrm>
          </p:contentPart>
        </mc:Choice>
        <mc:Fallback>
          <p:pic>
            <p:nvPicPr>
              <p:cNvPr id="41" name="Encre 40">
                <a:extLst>
                  <a:ext uri="{FF2B5EF4-FFF2-40B4-BE49-F238E27FC236}">
                    <a16:creationId xmlns:a16="http://schemas.microsoft.com/office/drawing/2014/main" id="{1B7B0C9F-3D05-757A-2D9C-A09D228A502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26318" y="3761640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43" name="ZoneTexte 42">
            <a:extLst>
              <a:ext uri="{FF2B5EF4-FFF2-40B4-BE49-F238E27FC236}">
                <a16:creationId xmlns:a16="http://schemas.microsoft.com/office/drawing/2014/main" id="{F36E0E56-C7B9-D12B-8732-09BB642975F3}"/>
              </a:ext>
            </a:extLst>
          </p:cNvPr>
          <p:cNvSpPr txBox="1"/>
          <p:nvPr/>
        </p:nvSpPr>
        <p:spPr>
          <a:xfrm>
            <a:off x="824346" y="5139594"/>
            <a:ext cx="246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: Trajectoire réelle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44" name="Encre 43">
                <a:extLst>
                  <a:ext uri="{FF2B5EF4-FFF2-40B4-BE49-F238E27FC236}">
                    <a16:creationId xmlns:a16="http://schemas.microsoft.com/office/drawing/2014/main" id="{D5BD58CB-BF25-211A-1834-AB80139294F4}"/>
                  </a:ext>
                </a:extLst>
              </p14:cNvPr>
              <p14:cNvContentPartPr/>
              <p14:nvPr/>
            </p14:nvContentPartPr>
            <p14:xfrm>
              <a:off x="145296" y="5186933"/>
              <a:ext cx="667440" cy="310320"/>
            </p14:xfrm>
          </p:contentPart>
        </mc:Choice>
        <mc:Fallback>
          <p:pic>
            <p:nvPicPr>
              <p:cNvPr id="44" name="Encre 43">
                <a:extLst>
                  <a:ext uri="{FF2B5EF4-FFF2-40B4-BE49-F238E27FC236}">
                    <a16:creationId xmlns:a16="http://schemas.microsoft.com/office/drawing/2014/main" id="{D5BD58CB-BF25-211A-1834-AB80139294F4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27306" y="5168933"/>
                <a:ext cx="703061" cy="34596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Ellipse 44">
            <a:extLst>
              <a:ext uri="{FF2B5EF4-FFF2-40B4-BE49-F238E27FC236}">
                <a16:creationId xmlns:a16="http://schemas.microsoft.com/office/drawing/2014/main" id="{DACD1B93-DF64-3385-9276-70D779F05834}"/>
              </a:ext>
            </a:extLst>
          </p:cNvPr>
          <p:cNvSpPr/>
          <p:nvPr/>
        </p:nvSpPr>
        <p:spPr>
          <a:xfrm>
            <a:off x="1902554" y="4241001"/>
            <a:ext cx="558754" cy="57597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46" name="Encre 45">
                <a:extLst>
                  <a:ext uri="{FF2B5EF4-FFF2-40B4-BE49-F238E27FC236}">
                    <a16:creationId xmlns:a16="http://schemas.microsoft.com/office/drawing/2014/main" id="{37A4FB93-177B-C252-DFA4-5BEC2246321B}"/>
                  </a:ext>
                </a:extLst>
              </p14:cNvPr>
              <p14:cNvContentPartPr/>
              <p14:nvPr/>
            </p14:nvContentPartPr>
            <p14:xfrm>
              <a:off x="2263533" y="4388105"/>
              <a:ext cx="360" cy="360"/>
            </p14:xfrm>
          </p:contentPart>
        </mc:Choice>
        <mc:Fallback>
          <p:pic>
            <p:nvPicPr>
              <p:cNvPr id="46" name="Encre 45">
                <a:extLst>
                  <a:ext uri="{FF2B5EF4-FFF2-40B4-BE49-F238E27FC236}">
                    <a16:creationId xmlns:a16="http://schemas.microsoft.com/office/drawing/2014/main" id="{37A4FB93-177B-C252-DFA4-5BEC2246321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227533" y="4352105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47" name="Ellipse 46">
            <a:extLst>
              <a:ext uri="{FF2B5EF4-FFF2-40B4-BE49-F238E27FC236}">
                <a16:creationId xmlns:a16="http://schemas.microsoft.com/office/drawing/2014/main" id="{7FF51949-9FEF-67D7-F9A4-A9D22B6349F1}"/>
              </a:ext>
            </a:extLst>
          </p:cNvPr>
          <p:cNvSpPr/>
          <p:nvPr/>
        </p:nvSpPr>
        <p:spPr>
          <a:xfrm>
            <a:off x="3585785" y="3501640"/>
            <a:ext cx="558754" cy="57597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48" name="Encre 47">
                <a:extLst>
                  <a:ext uri="{FF2B5EF4-FFF2-40B4-BE49-F238E27FC236}">
                    <a16:creationId xmlns:a16="http://schemas.microsoft.com/office/drawing/2014/main" id="{3FA466B9-438C-B37A-7014-DD06240B56E3}"/>
                  </a:ext>
                </a:extLst>
              </p14:cNvPr>
              <p14:cNvContentPartPr/>
              <p14:nvPr/>
            </p14:nvContentPartPr>
            <p14:xfrm>
              <a:off x="3864802" y="3801756"/>
              <a:ext cx="360" cy="360"/>
            </p14:xfrm>
          </p:contentPart>
        </mc:Choice>
        <mc:Fallback>
          <p:pic>
            <p:nvPicPr>
              <p:cNvPr id="48" name="Encre 47">
                <a:extLst>
                  <a:ext uri="{FF2B5EF4-FFF2-40B4-BE49-F238E27FC236}">
                    <a16:creationId xmlns:a16="http://schemas.microsoft.com/office/drawing/2014/main" id="{3FA466B9-438C-B37A-7014-DD06240B56E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828802" y="376575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49" name="Encre 48">
                <a:extLst>
                  <a:ext uri="{FF2B5EF4-FFF2-40B4-BE49-F238E27FC236}">
                    <a16:creationId xmlns:a16="http://schemas.microsoft.com/office/drawing/2014/main" id="{84B8CE74-883C-B489-B438-B0EC5031A08D}"/>
                  </a:ext>
                </a:extLst>
              </p14:cNvPr>
              <p14:cNvContentPartPr/>
              <p14:nvPr/>
            </p14:nvContentPartPr>
            <p14:xfrm>
              <a:off x="2108857" y="4633740"/>
              <a:ext cx="360" cy="360"/>
            </p14:xfrm>
          </p:contentPart>
        </mc:Choice>
        <mc:Fallback>
          <p:pic>
            <p:nvPicPr>
              <p:cNvPr id="49" name="Encre 48">
                <a:extLst>
                  <a:ext uri="{FF2B5EF4-FFF2-40B4-BE49-F238E27FC236}">
                    <a16:creationId xmlns:a16="http://schemas.microsoft.com/office/drawing/2014/main" id="{84B8CE74-883C-B489-B438-B0EC5031A08D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072857" y="4597740"/>
                <a:ext cx="72000" cy="72000"/>
              </a:xfrm>
              <a:prstGeom prst="rect">
                <a:avLst/>
              </a:prstGeom>
            </p:spPr>
          </p:pic>
        </mc:Fallback>
      </mc:AlternateContent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BF799232-ADC5-900D-ADD6-BEDD83F19836}"/>
              </a:ext>
            </a:extLst>
          </p:cNvPr>
          <p:cNvCxnSpPr>
            <a:cxnSpLocks/>
          </p:cNvCxnSpPr>
          <p:nvPr/>
        </p:nvCxnSpPr>
        <p:spPr>
          <a:xfrm flipH="1" flipV="1">
            <a:off x="322374" y="3797640"/>
            <a:ext cx="1782815" cy="8361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Connecteur droit avec flèche 88">
            <a:extLst>
              <a:ext uri="{FF2B5EF4-FFF2-40B4-BE49-F238E27FC236}">
                <a16:creationId xmlns:a16="http://schemas.microsoft.com/office/drawing/2014/main" id="{D09F5D48-0B7B-A843-B29A-CB7602A6AB3B}"/>
              </a:ext>
            </a:extLst>
          </p:cNvPr>
          <p:cNvCxnSpPr>
            <a:cxnSpLocks/>
          </p:cNvCxnSpPr>
          <p:nvPr/>
        </p:nvCxnSpPr>
        <p:spPr>
          <a:xfrm flipH="1">
            <a:off x="2105189" y="3785513"/>
            <a:ext cx="1789374" cy="8478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675FC351-217A-0142-3440-697C9BB2B4BE}"/>
              </a:ext>
            </a:extLst>
          </p:cNvPr>
          <p:cNvCxnSpPr>
            <a:cxnSpLocks/>
          </p:cNvCxnSpPr>
          <p:nvPr/>
        </p:nvCxnSpPr>
        <p:spPr>
          <a:xfrm flipH="1" flipV="1">
            <a:off x="322374" y="3817615"/>
            <a:ext cx="1955096" cy="578099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Connecteur droit avec flèche 100">
            <a:extLst>
              <a:ext uri="{FF2B5EF4-FFF2-40B4-BE49-F238E27FC236}">
                <a16:creationId xmlns:a16="http://schemas.microsoft.com/office/drawing/2014/main" id="{4C625360-4582-3F11-F025-8E6F2AB60BE9}"/>
              </a:ext>
            </a:extLst>
          </p:cNvPr>
          <p:cNvCxnSpPr>
            <a:cxnSpLocks/>
          </p:cNvCxnSpPr>
          <p:nvPr/>
        </p:nvCxnSpPr>
        <p:spPr>
          <a:xfrm flipH="1">
            <a:off x="2198441" y="3810015"/>
            <a:ext cx="1696122" cy="577730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5" name="ZoneTexte 104">
            <a:extLst>
              <a:ext uri="{FF2B5EF4-FFF2-40B4-BE49-F238E27FC236}">
                <a16:creationId xmlns:a16="http://schemas.microsoft.com/office/drawing/2014/main" id="{9360BAE3-C2C8-7885-5D59-7FE1B86D2D95}"/>
              </a:ext>
            </a:extLst>
          </p:cNvPr>
          <p:cNvSpPr txBox="1"/>
          <p:nvPr/>
        </p:nvSpPr>
        <p:spPr>
          <a:xfrm rot="1519095">
            <a:off x="631830" y="4211049"/>
            <a:ext cx="995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segment</a:t>
            </a:r>
          </a:p>
        </p:txBody>
      </p:sp>
    </p:spTree>
    <p:extLst>
      <p:ext uri="{BB962C8B-B14F-4D97-AF65-F5344CB8AC3E}">
        <p14:creationId xmlns:p14="http://schemas.microsoft.com/office/powerpoint/2010/main" val="3258653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15B9599-E2CB-D868-3D54-7E3DB866AB48}"/>
              </a:ext>
            </a:extLst>
          </p:cNvPr>
          <p:cNvSpPr/>
          <p:nvPr/>
        </p:nvSpPr>
        <p:spPr>
          <a:xfrm>
            <a:off x="1" y="0"/>
            <a:ext cx="12192000" cy="7865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/>
            </a:pPr>
            <a:endParaRPr lang="en-US" sz="2400" dirty="0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C5A397B-95D8-B00D-22D6-CC315F19D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324D3-FDA7-444F-BBD9-A9587FB0CB9C}" type="slidenum">
              <a:rPr lang="en-US" sz="2400" smtClean="0"/>
              <a:t>6</a:t>
            </a:fld>
            <a:endParaRPr lang="en-US" sz="24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628B436-FCD4-56CD-5614-B1D7C145D95B}"/>
              </a:ext>
            </a:extLst>
          </p:cNvPr>
          <p:cNvSpPr txBox="1"/>
          <p:nvPr/>
        </p:nvSpPr>
        <p:spPr>
          <a:xfrm>
            <a:off x="131736" y="262885"/>
            <a:ext cx="52831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Prise de données réelles (coordonnées):</a:t>
            </a:r>
          </a:p>
          <a:p>
            <a:endParaRPr lang="fr-FR" sz="2400" b="1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AE0694D-A1CA-EBB7-24F3-B1C416448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1381"/>
            <a:ext cx="6556263" cy="4858235"/>
          </a:xfrm>
          <a:prstGeom prst="rect">
            <a:avLst/>
          </a:prstGeom>
        </p:spPr>
      </p:pic>
      <p:sp>
        <p:nvSpPr>
          <p:cNvPr id="53" name="ZoneTexte 52">
            <a:extLst>
              <a:ext uri="{FF2B5EF4-FFF2-40B4-BE49-F238E27FC236}">
                <a16:creationId xmlns:a16="http://schemas.microsoft.com/office/drawing/2014/main" id="{35ABA592-617E-01C2-CD82-E73985FF41CF}"/>
              </a:ext>
            </a:extLst>
          </p:cNvPr>
          <p:cNvSpPr txBox="1"/>
          <p:nvPr/>
        </p:nvSpPr>
        <p:spPr>
          <a:xfrm>
            <a:off x="8793347" y="6008987"/>
            <a:ext cx="130050" cy="235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54" name="Espace réservé du numéro de diapositive 9">
            <a:extLst>
              <a:ext uri="{FF2B5EF4-FFF2-40B4-BE49-F238E27FC236}">
                <a16:creationId xmlns:a16="http://schemas.microsoft.com/office/drawing/2014/main" id="{EB40AF8F-1D03-2A48-CCE2-3E107E020F99}"/>
              </a:ext>
            </a:extLst>
          </p:cNvPr>
          <p:cNvSpPr txBox="1">
            <a:spLocks/>
          </p:cNvSpPr>
          <p:nvPr/>
        </p:nvSpPr>
        <p:spPr>
          <a:xfrm>
            <a:off x="10923869" y="7256767"/>
            <a:ext cx="1931218" cy="2332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A324D3-FDA7-444F-BBD9-A9587FB0CB9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04330CEE-DC9F-F720-1EC8-C4C188205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5400000">
            <a:off x="5755608" y="2131086"/>
            <a:ext cx="4858235" cy="3238823"/>
          </a:xfrm>
          <a:prstGeom prst="rect">
            <a:avLst/>
          </a:prstGeom>
          <a:noFill/>
        </p:spPr>
      </p:pic>
      <p:pic>
        <p:nvPicPr>
          <p:cNvPr id="56" name="Graphique 55">
            <a:extLst>
              <a:ext uri="{FF2B5EF4-FFF2-40B4-BE49-F238E27FC236}">
                <a16:creationId xmlns:a16="http://schemas.microsoft.com/office/drawing/2014/main" id="{F524B68D-D39B-E5CE-5D22-DEEA907F06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228200" y="2002903"/>
            <a:ext cx="563712" cy="778372"/>
          </a:xfrm>
          <a:prstGeom prst="rect">
            <a:avLst/>
          </a:prstGeom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ABCCA04A-0270-A219-E8B5-A24663A398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0606589" y="1808724"/>
            <a:ext cx="1585411" cy="1229748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8DC2BCB7-5656-8AC5-7C14-27514282FA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0629136" y="4267701"/>
            <a:ext cx="1585411" cy="1229748"/>
          </a:xfrm>
          <a:prstGeom prst="rect">
            <a:avLst/>
          </a:prstGeom>
        </p:spPr>
      </p:pic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B4AEE3C5-B587-2996-893E-16B6EDADDD73}"/>
              </a:ext>
            </a:extLst>
          </p:cNvPr>
          <p:cNvCxnSpPr>
            <a:cxnSpLocks/>
            <a:stCxn id="57" idx="0"/>
          </p:cNvCxnSpPr>
          <p:nvPr/>
        </p:nvCxnSpPr>
        <p:spPr>
          <a:xfrm flipH="1" flipV="1">
            <a:off x="9804137" y="1330247"/>
            <a:ext cx="1595158" cy="47847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DF99E5C3-B3C6-6CC0-3DFD-311ECAAC6609}"/>
              </a:ext>
            </a:extLst>
          </p:cNvPr>
          <p:cNvCxnSpPr>
            <a:cxnSpLocks/>
            <a:stCxn id="57" idx="2"/>
            <a:endCxn id="55" idx="0"/>
          </p:cNvCxnSpPr>
          <p:nvPr/>
        </p:nvCxnSpPr>
        <p:spPr>
          <a:xfrm flipH="1">
            <a:off x="9804137" y="3038472"/>
            <a:ext cx="1595158" cy="71202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CD84E008-0F2F-6A46-B756-362B86C42364}"/>
              </a:ext>
            </a:extLst>
          </p:cNvPr>
          <p:cNvCxnSpPr>
            <a:cxnSpLocks/>
            <a:stCxn id="58" idx="0"/>
            <a:endCxn id="55" idx="0"/>
          </p:cNvCxnSpPr>
          <p:nvPr/>
        </p:nvCxnSpPr>
        <p:spPr>
          <a:xfrm flipH="1" flipV="1">
            <a:off x="9804137" y="3750498"/>
            <a:ext cx="1617705" cy="5172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3D1CFBC6-E6AD-1A60-FD30-D917C002C6E6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9812962" y="5497449"/>
            <a:ext cx="1608880" cy="66407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ZoneTexte 64">
            <a:extLst>
              <a:ext uri="{FF2B5EF4-FFF2-40B4-BE49-F238E27FC236}">
                <a16:creationId xmlns:a16="http://schemas.microsoft.com/office/drawing/2014/main" id="{B5C59616-471F-E516-E095-F72C2EC8B1FE}"/>
              </a:ext>
            </a:extLst>
          </p:cNvPr>
          <p:cNvSpPr txBox="1"/>
          <p:nvPr/>
        </p:nvSpPr>
        <p:spPr>
          <a:xfrm>
            <a:off x="7039683" y="2742539"/>
            <a:ext cx="682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(x, y)</a:t>
            </a: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CA5D7EBE-7156-172D-C8C3-8819A159C164}"/>
              </a:ext>
            </a:extLst>
          </p:cNvPr>
          <p:cNvSpPr txBox="1"/>
          <p:nvPr/>
        </p:nvSpPr>
        <p:spPr>
          <a:xfrm>
            <a:off x="751840" y="6179615"/>
            <a:ext cx="375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Calcul de la distance par stéréovision</a:t>
            </a:r>
          </a:p>
        </p:txBody>
      </p:sp>
    </p:spTree>
    <p:extLst>
      <p:ext uri="{BB962C8B-B14F-4D97-AF65-F5344CB8AC3E}">
        <p14:creationId xmlns:p14="http://schemas.microsoft.com/office/powerpoint/2010/main" val="437657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15B9599-E2CB-D868-3D54-7E3DB866AB48}"/>
              </a:ext>
            </a:extLst>
          </p:cNvPr>
          <p:cNvSpPr/>
          <p:nvPr/>
        </p:nvSpPr>
        <p:spPr>
          <a:xfrm>
            <a:off x="-1" y="0"/>
            <a:ext cx="12192001" cy="7865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/>
            </a:pPr>
            <a:endParaRPr lang="en-US" sz="3600" dirty="0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C5A397B-95D8-B00D-22D6-CC315F19D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324D3-FDA7-444F-BBD9-A9587FB0CB9C}" type="slidenum">
              <a:rPr lang="en-US" sz="2400" smtClean="0"/>
              <a:t>7</a:t>
            </a:fld>
            <a:endParaRPr lang="en-US" sz="24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628B436-FCD4-56CD-5614-B1D7C145D95B}"/>
              </a:ext>
            </a:extLst>
          </p:cNvPr>
          <p:cNvSpPr txBox="1"/>
          <p:nvPr/>
        </p:nvSpPr>
        <p:spPr>
          <a:xfrm>
            <a:off x="224287" y="140170"/>
            <a:ext cx="3405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/>
              <a:t>Etude statistique</a:t>
            </a:r>
          </a:p>
        </p:txBody>
      </p:sp>
      <p:sp>
        <p:nvSpPr>
          <p:cNvPr id="5" name="Processus 4">
            <a:extLst>
              <a:ext uri="{FF2B5EF4-FFF2-40B4-BE49-F238E27FC236}">
                <a16:creationId xmlns:a16="http://schemas.microsoft.com/office/drawing/2014/main" id="{DAE00E09-56F1-4E3C-C310-BF64FEB1E39D}"/>
              </a:ext>
            </a:extLst>
          </p:cNvPr>
          <p:cNvSpPr/>
          <p:nvPr/>
        </p:nvSpPr>
        <p:spPr>
          <a:xfrm>
            <a:off x="133330" y="1801735"/>
            <a:ext cx="1435140" cy="786501"/>
          </a:xfrm>
          <a:prstGeom prst="flowChartProcess">
            <a:avLst/>
          </a:prstGeom>
          <a:solidFill>
            <a:schemeClr val="accent4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Listes des coordonnées relevées</a:t>
            </a:r>
          </a:p>
        </p:txBody>
      </p:sp>
      <p:sp>
        <p:nvSpPr>
          <p:cNvPr id="12" name="Flèche vers le bas 11">
            <a:extLst>
              <a:ext uri="{FF2B5EF4-FFF2-40B4-BE49-F238E27FC236}">
                <a16:creationId xmlns:a16="http://schemas.microsoft.com/office/drawing/2014/main" id="{D2F5746A-31F8-C56D-4155-81B4A2DB6093}"/>
              </a:ext>
            </a:extLst>
          </p:cNvPr>
          <p:cNvSpPr/>
          <p:nvPr/>
        </p:nvSpPr>
        <p:spPr>
          <a:xfrm rot="16200000">
            <a:off x="1707937" y="1984232"/>
            <a:ext cx="152400" cy="40335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en angle 19">
            <a:extLst>
              <a:ext uri="{FF2B5EF4-FFF2-40B4-BE49-F238E27FC236}">
                <a16:creationId xmlns:a16="http://schemas.microsoft.com/office/drawing/2014/main" id="{31B7C7C1-37F2-A58A-C4A0-DA2968C2A6B3}"/>
              </a:ext>
            </a:extLst>
          </p:cNvPr>
          <p:cNvCxnSpPr>
            <a:cxnSpLocks/>
            <a:stCxn id="47" idx="0"/>
            <a:endCxn id="30" idx="1"/>
          </p:cNvCxnSpPr>
          <p:nvPr/>
        </p:nvCxnSpPr>
        <p:spPr>
          <a:xfrm rot="5400000" flipH="1" flipV="1">
            <a:off x="3210505" y="1188836"/>
            <a:ext cx="407723" cy="99193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Autre processus 27">
            <a:extLst>
              <a:ext uri="{FF2B5EF4-FFF2-40B4-BE49-F238E27FC236}">
                <a16:creationId xmlns:a16="http://schemas.microsoft.com/office/drawing/2014/main" id="{60ACD067-710A-78FC-9077-B6FD3B23C7ED}"/>
              </a:ext>
            </a:extLst>
          </p:cNvPr>
          <p:cNvSpPr/>
          <p:nvPr/>
        </p:nvSpPr>
        <p:spPr>
          <a:xfrm>
            <a:off x="3909073" y="2627771"/>
            <a:ext cx="1355724" cy="61264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Distribution gaussienne</a:t>
            </a:r>
          </a:p>
        </p:txBody>
      </p:sp>
      <p:sp>
        <p:nvSpPr>
          <p:cNvPr id="30" name="Autre processus 29">
            <a:extLst>
              <a:ext uri="{FF2B5EF4-FFF2-40B4-BE49-F238E27FC236}">
                <a16:creationId xmlns:a16="http://schemas.microsoft.com/office/drawing/2014/main" id="{E770BDA3-1B70-69AF-1041-3636297E4F4D}"/>
              </a:ext>
            </a:extLst>
          </p:cNvPr>
          <p:cNvSpPr/>
          <p:nvPr/>
        </p:nvSpPr>
        <p:spPr>
          <a:xfrm>
            <a:off x="3910332" y="1174615"/>
            <a:ext cx="1410992" cy="61264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Distribution uniforme</a:t>
            </a:r>
          </a:p>
        </p:txBody>
      </p:sp>
      <p:cxnSp>
        <p:nvCxnSpPr>
          <p:cNvPr id="32" name="Connecteur en angle 31">
            <a:extLst>
              <a:ext uri="{FF2B5EF4-FFF2-40B4-BE49-F238E27FC236}">
                <a16:creationId xmlns:a16="http://schemas.microsoft.com/office/drawing/2014/main" id="{29E6E5E5-21DC-954C-16FF-CDABF66ED825}"/>
              </a:ext>
            </a:extLst>
          </p:cNvPr>
          <p:cNvCxnSpPr>
            <a:cxnSpLocks/>
            <a:stCxn id="47" idx="2"/>
            <a:endCxn id="28" idx="1"/>
          </p:cNvCxnSpPr>
          <p:nvPr/>
        </p:nvCxnSpPr>
        <p:spPr>
          <a:xfrm rot="16200000" flipH="1">
            <a:off x="3197345" y="2222366"/>
            <a:ext cx="432785" cy="99067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Autre processus 43">
            <a:extLst>
              <a:ext uri="{FF2B5EF4-FFF2-40B4-BE49-F238E27FC236}">
                <a16:creationId xmlns:a16="http://schemas.microsoft.com/office/drawing/2014/main" id="{EF45F886-88D3-2111-A803-186337D0841A}"/>
              </a:ext>
            </a:extLst>
          </p:cNvPr>
          <p:cNvSpPr/>
          <p:nvPr/>
        </p:nvSpPr>
        <p:spPr>
          <a:xfrm>
            <a:off x="8076451" y="1921496"/>
            <a:ext cx="2106613" cy="61264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Calcul segment &amp; matrice segments</a:t>
            </a:r>
          </a:p>
        </p:txBody>
      </p:sp>
      <p:sp>
        <p:nvSpPr>
          <p:cNvPr id="47" name="Autre processus 46">
            <a:extLst>
              <a:ext uri="{FF2B5EF4-FFF2-40B4-BE49-F238E27FC236}">
                <a16:creationId xmlns:a16="http://schemas.microsoft.com/office/drawing/2014/main" id="{07417B18-2A24-24FF-776B-CA6BEDB1B360}"/>
              </a:ext>
            </a:extLst>
          </p:cNvPr>
          <p:cNvSpPr/>
          <p:nvPr/>
        </p:nvSpPr>
        <p:spPr>
          <a:xfrm>
            <a:off x="2008936" y="1888662"/>
            <a:ext cx="1818930" cy="61264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Générateur </a:t>
            </a:r>
          </a:p>
          <a:p>
            <a:pPr algn="ctr"/>
            <a:r>
              <a:rPr lang="fr-FR" dirty="0"/>
              <a:t>De coordonnées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D55262BE-1274-CBED-30F0-63B28E5D2A28}"/>
              </a:ext>
            </a:extLst>
          </p:cNvPr>
          <p:cNvSpPr txBox="1"/>
          <p:nvPr/>
        </p:nvSpPr>
        <p:spPr>
          <a:xfrm>
            <a:off x="9571173" y="918260"/>
            <a:ext cx="1141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Matrices coordonnées</a:t>
            </a:r>
          </a:p>
        </p:txBody>
      </p:sp>
      <p:sp>
        <p:nvSpPr>
          <p:cNvPr id="56" name="Autre processus 55">
            <a:extLst>
              <a:ext uri="{FF2B5EF4-FFF2-40B4-BE49-F238E27FC236}">
                <a16:creationId xmlns:a16="http://schemas.microsoft.com/office/drawing/2014/main" id="{B2B2AEBE-476E-C8ED-9F4C-B12024961601}"/>
              </a:ext>
            </a:extLst>
          </p:cNvPr>
          <p:cNvSpPr/>
          <p:nvPr/>
        </p:nvSpPr>
        <p:spPr>
          <a:xfrm>
            <a:off x="6310044" y="1931930"/>
            <a:ext cx="1355724" cy="61264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Distance Euclidienne</a:t>
            </a:r>
          </a:p>
        </p:txBody>
      </p:sp>
      <p:sp>
        <p:nvSpPr>
          <p:cNvPr id="61" name="Autre processus 60">
            <a:extLst>
              <a:ext uri="{FF2B5EF4-FFF2-40B4-BE49-F238E27FC236}">
                <a16:creationId xmlns:a16="http://schemas.microsoft.com/office/drawing/2014/main" id="{D0033B25-B7EA-D243-E4DC-C457C65F5E60}"/>
              </a:ext>
            </a:extLst>
          </p:cNvPr>
          <p:cNvSpPr/>
          <p:nvPr/>
        </p:nvSpPr>
        <p:spPr>
          <a:xfrm>
            <a:off x="6193486" y="2726599"/>
            <a:ext cx="1574150" cy="515431"/>
          </a:xfrm>
          <a:prstGeom prst="flowChartAlternateProces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Histogramme</a:t>
            </a:r>
          </a:p>
          <a:p>
            <a:pPr algn="ctr"/>
            <a:r>
              <a:rPr lang="fr-FR" dirty="0"/>
              <a:t>distances</a:t>
            </a:r>
          </a:p>
        </p:txBody>
      </p:sp>
      <p:cxnSp>
        <p:nvCxnSpPr>
          <p:cNvPr id="71" name="Connecteur droit avec flèche 70">
            <a:extLst>
              <a:ext uri="{FF2B5EF4-FFF2-40B4-BE49-F238E27FC236}">
                <a16:creationId xmlns:a16="http://schemas.microsoft.com/office/drawing/2014/main" id="{A9EB0F95-DF37-F80B-43C0-8200940D96B0}"/>
              </a:ext>
            </a:extLst>
          </p:cNvPr>
          <p:cNvCxnSpPr>
            <a:cxnSpLocks/>
            <a:stCxn id="56" idx="3"/>
            <a:endCxn id="44" idx="1"/>
          </p:cNvCxnSpPr>
          <p:nvPr/>
        </p:nvCxnSpPr>
        <p:spPr>
          <a:xfrm flipV="1">
            <a:off x="7665768" y="2227820"/>
            <a:ext cx="410683" cy="104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Connecteur en angle 77">
            <a:extLst>
              <a:ext uri="{FF2B5EF4-FFF2-40B4-BE49-F238E27FC236}">
                <a16:creationId xmlns:a16="http://schemas.microsoft.com/office/drawing/2014/main" id="{5443A523-B276-69BB-6C8B-0D3A5366FF9F}"/>
              </a:ext>
            </a:extLst>
          </p:cNvPr>
          <p:cNvCxnSpPr>
            <a:cxnSpLocks/>
            <a:stCxn id="44" idx="3"/>
            <a:endCxn id="87" idx="0"/>
          </p:cNvCxnSpPr>
          <p:nvPr/>
        </p:nvCxnSpPr>
        <p:spPr>
          <a:xfrm>
            <a:off x="10183064" y="2227820"/>
            <a:ext cx="586211" cy="169578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ZoneTexte 84">
            <a:extLst>
              <a:ext uri="{FF2B5EF4-FFF2-40B4-BE49-F238E27FC236}">
                <a16:creationId xmlns:a16="http://schemas.microsoft.com/office/drawing/2014/main" id="{2E28BF6C-8905-F8BC-FB72-A2C4FCDA4189}"/>
              </a:ext>
            </a:extLst>
          </p:cNvPr>
          <p:cNvSpPr txBox="1"/>
          <p:nvPr/>
        </p:nvSpPr>
        <p:spPr>
          <a:xfrm rot="5400000">
            <a:off x="10232237" y="2937214"/>
            <a:ext cx="1307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Matrice segments</a:t>
            </a:r>
          </a:p>
        </p:txBody>
      </p:sp>
      <p:sp>
        <p:nvSpPr>
          <p:cNvPr id="87" name="Autre processus 86">
            <a:extLst>
              <a:ext uri="{FF2B5EF4-FFF2-40B4-BE49-F238E27FC236}">
                <a16:creationId xmlns:a16="http://schemas.microsoft.com/office/drawing/2014/main" id="{508E39CC-56D9-3303-9C2E-688BC6B4F55F}"/>
              </a:ext>
            </a:extLst>
          </p:cNvPr>
          <p:cNvSpPr/>
          <p:nvPr/>
        </p:nvSpPr>
        <p:spPr>
          <a:xfrm>
            <a:off x="9982200" y="3923609"/>
            <a:ext cx="1574150" cy="61264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Matrice</a:t>
            </a:r>
          </a:p>
          <a:p>
            <a:pPr algn="ctr"/>
            <a:r>
              <a:rPr lang="fr-FR" dirty="0"/>
              <a:t>covariance</a:t>
            </a:r>
          </a:p>
        </p:txBody>
      </p:sp>
      <p:cxnSp>
        <p:nvCxnSpPr>
          <p:cNvPr id="103" name="Connecteur droit avec flèche 102">
            <a:extLst>
              <a:ext uri="{FF2B5EF4-FFF2-40B4-BE49-F238E27FC236}">
                <a16:creationId xmlns:a16="http://schemas.microsoft.com/office/drawing/2014/main" id="{575BFD8D-2B26-9C3D-79DC-E6DF0C67AA4A}"/>
              </a:ext>
            </a:extLst>
          </p:cNvPr>
          <p:cNvCxnSpPr>
            <a:cxnSpLocks/>
            <a:stCxn id="44" idx="2"/>
            <a:endCxn id="132" idx="0"/>
          </p:cNvCxnSpPr>
          <p:nvPr/>
        </p:nvCxnSpPr>
        <p:spPr>
          <a:xfrm flipH="1">
            <a:off x="9123502" y="2534144"/>
            <a:ext cx="6256" cy="1908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Connecteur droit avec flèche 106">
            <a:extLst>
              <a:ext uri="{FF2B5EF4-FFF2-40B4-BE49-F238E27FC236}">
                <a16:creationId xmlns:a16="http://schemas.microsoft.com/office/drawing/2014/main" id="{394654EF-2B79-CC81-2C7E-F15857E7923F}"/>
              </a:ext>
            </a:extLst>
          </p:cNvPr>
          <p:cNvCxnSpPr>
            <a:cxnSpLocks/>
            <a:stCxn id="56" idx="2"/>
            <a:endCxn id="61" idx="0"/>
          </p:cNvCxnSpPr>
          <p:nvPr/>
        </p:nvCxnSpPr>
        <p:spPr>
          <a:xfrm flipH="1">
            <a:off x="6980561" y="2544578"/>
            <a:ext cx="7345" cy="1820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75BF3A9B-E8D3-BA86-AC2E-3A9D92CCC7AC}"/>
              </a:ext>
            </a:extLst>
          </p:cNvPr>
          <p:cNvCxnSpPr>
            <a:cxnSpLocks/>
            <a:stCxn id="56" idx="0"/>
            <a:endCxn id="119" idx="2"/>
          </p:cNvCxnSpPr>
          <p:nvPr/>
        </p:nvCxnSpPr>
        <p:spPr>
          <a:xfrm flipV="1">
            <a:off x="6987906" y="1781231"/>
            <a:ext cx="0" cy="1506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9" name="Autre processus 118">
            <a:extLst>
              <a:ext uri="{FF2B5EF4-FFF2-40B4-BE49-F238E27FC236}">
                <a16:creationId xmlns:a16="http://schemas.microsoft.com/office/drawing/2014/main" id="{1FEDDBFA-DB9C-ADB8-E654-606DC001E43A}"/>
              </a:ext>
            </a:extLst>
          </p:cNvPr>
          <p:cNvSpPr/>
          <p:nvPr/>
        </p:nvSpPr>
        <p:spPr>
          <a:xfrm>
            <a:off x="5997547" y="1168583"/>
            <a:ext cx="1980717" cy="612648"/>
          </a:xfrm>
          <a:prstGeom prst="flowChartAlternateProcess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/>
              <a:t>Distance relevée</a:t>
            </a:r>
          </a:p>
          <a:p>
            <a:pPr algn="ctr"/>
            <a:r>
              <a:rPr lang="fr-FR" sz="1800" dirty="0"/>
              <a:t>Distance moyenne</a:t>
            </a:r>
          </a:p>
        </p:txBody>
      </p:sp>
      <p:sp>
        <p:nvSpPr>
          <p:cNvPr id="132" name="Autre processus 131">
            <a:extLst>
              <a:ext uri="{FF2B5EF4-FFF2-40B4-BE49-F238E27FC236}">
                <a16:creationId xmlns:a16="http://schemas.microsoft.com/office/drawing/2014/main" id="{146AF347-651F-C51B-DBE2-45F989638CEC}"/>
              </a:ext>
            </a:extLst>
          </p:cNvPr>
          <p:cNvSpPr/>
          <p:nvPr/>
        </p:nvSpPr>
        <p:spPr>
          <a:xfrm>
            <a:off x="8104920" y="2725032"/>
            <a:ext cx="2037164" cy="612647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Calcul incertitude segments</a:t>
            </a:r>
          </a:p>
        </p:txBody>
      </p:sp>
      <p:sp>
        <p:nvSpPr>
          <p:cNvPr id="148" name="Flèche vers le bas 147">
            <a:extLst>
              <a:ext uri="{FF2B5EF4-FFF2-40B4-BE49-F238E27FC236}">
                <a16:creationId xmlns:a16="http://schemas.microsoft.com/office/drawing/2014/main" id="{97B9A63D-63AD-7FE2-0318-9E1023B4681C}"/>
              </a:ext>
            </a:extLst>
          </p:cNvPr>
          <p:cNvSpPr/>
          <p:nvPr/>
        </p:nvSpPr>
        <p:spPr>
          <a:xfrm rot="5400000">
            <a:off x="9355203" y="3697093"/>
            <a:ext cx="133132" cy="1120859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ZoneTexte 151">
            <a:extLst>
              <a:ext uri="{FF2B5EF4-FFF2-40B4-BE49-F238E27FC236}">
                <a16:creationId xmlns:a16="http://schemas.microsoft.com/office/drawing/2014/main" id="{8EEC6571-C7AE-BEAD-DE4E-0D5E09A90D01}"/>
              </a:ext>
            </a:extLst>
          </p:cNvPr>
          <p:cNvSpPr txBox="1"/>
          <p:nvPr/>
        </p:nvSpPr>
        <p:spPr>
          <a:xfrm>
            <a:off x="8861338" y="3769687"/>
            <a:ext cx="1179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Covariances sur les segments</a:t>
            </a:r>
          </a:p>
        </p:txBody>
      </p:sp>
      <p:sp>
        <p:nvSpPr>
          <p:cNvPr id="156" name="Autre processus 155">
            <a:extLst>
              <a:ext uri="{FF2B5EF4-FFF2-40B4-BE49-F238E27FC236}">
                <a16:creationId xmlns:a16="http://schemas.microsoft.com/office/drawing/2014/main" id="{DF824E4C-3111-B230-BB0C-EA243E2C82B4}"/>
              </a:ext>
            </a:extLst>
          </p:cNvPr>
          <p:cNvSpPr/>
          <p:nvPr/>
        </p:nvSpPr>
        <p:spPr>
          <a:xfrm>
            <a:off x="7289376" y="3932478"/>
            <a:ext cx="1574150" cy="61264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Matrice</a:t>
            </a:r>
          </a:p>
          <a:p>
            <a:pPr algn="ctr"/>
            <a:r>
              <a:rPr lang="fr-FR" dirty="0"/>
              <a:t>Corrélation</a:t>
            </a:r>
          </a:p>
        </p:txBody>
      </p:sp>
      <p:cxnSp>
        <p:nvCxnSpPr>
          <p:cNvPr id="169" name="Connecteur en angle 168">
            <a:extLst>
              <a:ext uri="{FF2B5EF4-FFF2-40B4-BE49-F238E27FC236}">
                <a16:creationId xmlns:a16="http://schemas.microsoft.com/office/drawing/2014/main" id="{58405FC4-393C-9301-949E-78D77C19B15D}"/>
              </a:ext>
            </a:extLst>
          </p:cNvPr>
          <p:cNvCxnSpPr>
            <a:cxnSpLocks/>
            <a:stCxn id="87" idx="2"/>
            <a:endCxn id="184" idx="3"/>
          </p:cNvCxnSpPr>
          <p:nvPr/>
        </p:nvCxnSpPr>
        <p:spPr>
          <a:xfrm rot="5400000">
            <a:off x="10228407" y="4492601"/>
            <a:ext cx="497212" cy="58452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Connecteur en angle 173">
            <a:extLst>
              <a:ext uri="{FF2B5EF4-FFF2-40B4-BE49-F238E27FC236}">
                <a16:creationId xmlns:a16="http://schemas.microsoft.com/office/drawing/2014/main" id="{02579459-2B04-5AFD-C068-5BC9F94CDE74}"/>
              </a:ext>
            </a:extLst>
          </p:cNvPr>
          <p:cNvCxnSpPr>
            <a:cxnSpLocks/>
            <a:stCxn id="156" idx="2"/>
            <a:endCxn id="184" idx="1"/>
          </p:cNvCxnSpPr>
          <p:nvPr/>
        </p:nvCxnSpPr>
        <p:spPr>
          <a:xfrm rot="16200000" flipH="1">
            <a:off x="8099354" y="4522222"/>
            <a:ext cx="488343" cy="53414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4" name="Autre processus 183">
            <a:extLst>
              <a:ext uri="{FF2B5EF4-FFF2-40B4-BE49-F238E27FC236}">
                <a16:creationId xmlns:a16="http://schemas.microsoft.com/office/drawing/2014/main" id="{2DDA0262-CA63-7A39-DF75-B78BA895F675}"/>
              </a:ext>
            </a:extLst>
          </p:cNvPr>
          <p:cNvSpPr/>
          <p:nvPr/>
        </p:nvSpPr>
        <p:spPr>
          <a:xfrm>
            <a:off x="8610600" y="4727145"/>
            <a:ext cx="1574150" cy="612648"/>
          </a:xfrm>
          <a:prstGeom prst="flowChartAlternateProces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Heatmap/ illustration</a:t>
            </a:r>
          </a:p>
        </p:txBody>
      </p:sp>
      <p:cxnSp>
        <p:nvCxnSpPr>
          <p:cNvPr id="191" name="Connecteur en angle 190">
            <a:extLst>
              <a:ext uri="{FF2B5EF4-FFF2-40B4-BE49-F238E27FC236}">
                <a16:creationId xmlns:a16="http://schemas.microsoft.com/office/drawing/2014/main" id="{91949882-EAAE-E0E7-B912-D4D190A2466D}"/>
              </a:ext>
            </a:extLst>
          </p:cNvPr>
          <p:cNvCxnSpPr>
            <a:cxnSpLocks/>
            <a:stCxn id="132" idx="2"/>
            <a:endCxn id="203" idx="0"/>
          </p:cNvCxnSpPr>
          <p:nvPr/>
        </p:nvCxnSpPr>
        <p:spPr>
          <a:xfrm rot="5400000">
            <a:off x="5913839" y="1769968"/>
            <a:ext cx="1641953" cy="4777374"/>
          </a:xfrm>
          <a:prstGeom prst="bentConnector3">
            <a:avLst>
              <a:gd name="adj1" fmla="val 20299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8" name="Connecteur en angle 197">
            <a:extLst>
              <a:ext uri="{FF2B5EF4-FFF2-40B4-BE49-F238E27FC236}">
                <a16:creationId xmlns:a16="http://schemas.microsoft.com/office/drawing/2014/main" id="{01DEE33C-FA3E-127C-8D1C-3C7DA97F4A94}"/>
              </a:ext>
            </a:extLst>
          </p:cNvPr>
          <p:cNvCxnSpPr>
            <a:cxnSpLocks/>
            <a:stCxn id="87" idx="3"/>
            <a:endCxn id="203" idx="2"/>
          </p:cNvCxnSpPr>
          <p:nvPr/>
        </p:nvCxnSpPr>
        <p:spPr>
          <a:xfrm flipH="1">
            <a:off x="4346128" y="4229933"/>
            <a:ext cx="7210222" cy="1362348"/>
          </a:xfrm>
          <a:prstGeom prst="bentConnector4">
            <a:avLst>
              <a:gd name="adj1" fmla="val -3170"/>
              <a:gd name="adj2" fmla="val 11678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3" name="Autre processus 202">
            <a:extLst>
              <a:ext uri="{FF2B5EF4-FFF2-40B4-BE49-F238E27FC236}">
                <a16:creationId xmlns:a16="http://schemas.microsoft.com/office/drawing/2014/main" id="{3E012378-FBB0-D390-8E21-8C0B42F2AD90}"/>
              </a:ext>
            </a:extLst>
          </p:cNvPr>
          <p:cNvSpPr/>
          <p:nvPr/>
        </p:nvSpPr>
        <p:spPr>
          <a:xfrm>
            <a:off x="3578630" y="4979632"/>
            <a:ext cx="1534995" cy="612649"/>
          </a:xfrm>
          <a:prstGeom prst="flowChartAlternateProcess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Output: Incertitude</a:t>
            </a:r>
          </a:p>
        </p:txBody>
      </p:sp>
      <p:sp>
        <p:nvSpPr>
          <p:cNvPr id="236" name="ZoneTexte 235">
            <a:extLst>
              <a:ext uri="{FF2B5EF4-FFF2-40B4-BE49-F238E27FC236}">
                <a16:creationId xmlns:a16="http://schemas.microsoft.com/office/drawing/2014/main" id="{204B10CD-4967-E4FD-BECF-330B0C3559E5}"/>
              </a:ext>
            </a:extLst>
          </p:cNvPr>
          <p:cNvSpPr txBox="1"/>
          <p:nvPr/>
        </p:nvSpPr>
        <p:spPr>
          <a:xfrm>
            <a:off x="5847160" y="3367287"/>
            <a:ext cx="1887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Incertitude sur les segment</a:t>
            </a:r>
          </a:p>
        </p:txBody>
      </p:sp>
      <p:sp>
        <p:nvSpPr>
          <p:cNvPr id="237" name="ZoneTexte 236">
            <a:extLst>
              <a:ext uri="{FF2B5EF4-FFF2-40B4-BE49-F238E27FC236}">
                <a16:creationId xmlns:a16="http://schemas.microsoft.com/office/drawing/2014/main" id="{00567B96-0190-9142-7561-32F698781759}"/>
              </a:ext>
            </a:extLst>
          </p:cNvPr>
          <p:cNvSpPr txBox="1"/>
          <p:nvPr/>
        </p:nvSpPr>
        <p:spPr>
          <a:xfrm>
            <a:off x="5113624" y="5743165"/>
            <a:ext cx="2458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Matrice de covariance des segments</a:t>
            </a:r>
          </a:p>
        </p:txBody>
      </p:sp>
      <p:cxnSp>
        <p:nvCxnSpPr>
          <p:cNvPr id="243" name="Connecteur en angle 242">
            <a:extLst>
              <a:ext uri="{FF2B5EF4-FFF2-40B4-BE49-F238E27FC236}">
                <a16:creationId xmlns:a16="http://schemas.microsoft.com/office/drawing/2014/main" id="{BA8761A9-F68D-F9A6-49A0-E7E4A65F5874}"/>
              </a:ext>
            </a:extLst>
          </p:cNvPr>
          <p:cNvCxnSpPr>
            <a:cxnSpLocks/>
            <a:stCxn id="119" idx="3"/>
            <a:endCxn id="275" idx="2"/>
          </p:cNvCxnSpPr>
          <p:nvPr/>
        </p:nvCxnSpPr>
        <p:spPr>
          <a:xfrm flipH="1">
            <a:off x="850900" y="1474907"/>
            <a:ext cx="7127364" cy="4090177"/>
          </a:xfrm>
          <a:prstGeom prst="bentConnector4">
            <a:avLst>
              <a:gd name="adj1" fmla="val -55441"/>
              <a:gd name="adj2" fmla="val 116501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0" name="Connecteur droit avec flèche 249">
            <a:extLst>
              <a:ext uri="{FF2B5EF4-FFF2-40B4-BE49-F238E27FC236}">
                <a16:creationId xmlns:a16="http://schemas.microsoft.com/office/drawing/2014/main" id="{FB4D47F0-3C42-9AC8-3907-33B94B9FC72F}"/>
              </a:ext>
            </a:extLst>
          </p:cNvPr>
          <p:cNvCxnSpPr>
            <a:cxnSpLocks/>
            <a:stCxn id="203" idx="1"/>
            <a:endCxn id="275" idx="3"/>
          </p:cNvCxnSpPr>
          <p:nvPr/>
        </p:nvCxnSpPr>
        <p:spPr>
          <a:xfrm flipH="1">
            <a:off x="1554480" y="5285957"/>
            <a:ext cx="2024150" cy="133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5" name="Processus 274">
            <a:extLst>
              <a:ext uri="{FF2B5EF4-FFF2-40B4-BE49-F238E27FC236}">
                <a16:creationId xmlns:a16="http://schemas.microsoft.com/office/drawing/2014/main" id="{FDC6E49B-0D8F-5135-8852-989E2F855ADE}"/>
              </a:ext>
            </a:extLst>
          </p:cNvPr>
          <p:cNvSpPr/>
          <p:nvPr/>
        </p:nvSpPr>
        <p:spPr>
          <a:xfrm>
            <a:off x="147320" y="5033468"/>
            <a:ext cx="1407160" cy="531616"/>
          </a:xfrm>
          <a:prstGeom prst="flowChartProcess">
            <a:avLst/>
          </a:prstGeom>
          <a:solidFill>
            <a:schemeClr val="tx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Z-Score</a:t>
            </a:r>
          </a:p>
        </p:txBody>
      </p:sp>
      <p:cxnSp>
        <p:nvCxnSpPr>
          <p:cNvPr id="292" name="Connecteur en angle 291">
            <a:extLst>
              <a:ext uri="{FF2B5EF4-FFF2-40B4-BE49-F238E27FC236}">
                <a16:creationId xmlns:a16="http://schemas.microsoft.com/office/drawing/2014/main" id="{325389E5-0E74-75B9-113B-922227CF763A}"/>
              </a:ext>
            </a:extLst>
          </p:cNvPr>
          <p:cNvCxnSpPr>
            <a:cxnSpLocks/>
            <a:stCxn id="156" idx="1"/>
            <a:endCxn id="203" idx="3"/>
          </p:cNvCxnSpPr>
          <p:nvPr/>
        </p:nvCxnSpPr>
        <p:spPr>
          <a:xfrm rot="10800000" flipV="1">
            <a:off x="5113626" y="4238801"/>
            <a:ext cx="2175751" cy="104715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6" name="ZoneTexte 295">
            <a:extLst>
              <a:ext uri="{FF2B5EF4-FFF2-40B4-BE49-F238E27FC236}">
                <a16:creationId xmlns:a16="http://schemas.microsoft.com/office/drawing/2014/main" id="{F03348AA-E8F2-AEA1-E218-5E86BFD3AC10}"/>
              </a:ext>
            </a:extLst>
          </p:cNvPr>
          <p:cNvSpPr txBox="1"/>
          <p:nvPr/>
        </p:nvSpPr>
        <p:spPr>
          <a:xfrm>
            <a:off x="6028604" y="3807077"/>
            <a:ext cx="13263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Corrélation entre les segments</a:t>
            </a:r>
          </a:p>
        </p:txBody>
      </p:sp>
      <p:cxnSp>
        <p:nvCxnSpPr>
          <p:cNvPr id="303" name="Connecteur en angle 302">
            <a:extLst>
              <a:ext uri="{FF2B5EF4-FFF2-40B4-BE49-F238E27FC236}">
                <a16:creationId xmlns:a16="http://schemas.microsoft.com/office/drawing/2014/main" id="{9546C439-413A-D3A0-CD46-EF2181650B8F}"/>
              </a:ext>
            </a:extLst>
          </p:cNvPr>
          <p:cNvCxnSpPr>
            <a:cxnSpLocks/>
            <a:stCxn id="30" idx="3"/>
            <a:endCxn id="56" idx="1"/>
          </p:cNvCxnSpPr>
          <p:nvPr/>
        </p:nvCxnSpPr>
        <p:spPr>
          <a:xfrm>
            <a:off x="5321324" y="1480939"/>
            <a:ext cx="988720" cy="75731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1" name="Connecteur en angle 310">
            <a:extLst>
              <a:ext uri="{FF2B5EF4-FFF2-40B4-BE49-F238E27FC236}">
                <a16:creationId xmlns:a16="http://schemas.microsoft.com/office/drawing/2014/main" id="{13577165-2BD1-E03D-F267-C4D0EC491901}"/>
              </a:ext>
            </a:extLst>
          </p:cNvPr>
          <p:cNvCxnSpPr>
            <a:cxnSpLocks/>
            <a:stCxn id="28" idx="3"/>
            <a:endCxn id="56" idx="1"/>
          </p:cNvCxnSpPr>
          <p:nvPr/>
        </p:nvCxnSpPr>
        <p:spPr>
          <a:xfrm flipV="1">
            <a:off x="5264797" y="2238254"/>
            <a:ext cx="1045247" cy="695841"/>
          </a:xfrm>
          <a:prstGeom prst="bentConnector3">
            <a:avLst>
              <a:gd name="adj1" fmla="val 53124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E9F9D6A-26AE-077E-5602-C1CB919D2841}"/>
              </a:ext>
            </a:extLst>
          </p:cNvPr>
          <p:cNvSpPr/>
          <p:nvPr/>
        </p:nvSpPr>
        <p:spPr>
          <a:xfrm>
            <a:off x="8056874" y="775597"/>
            <a:ext cx="4135126" cy="548879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1BD29F-5D2A-6BFC-8471-108740EE728E}"/>
              </a:ext>
            </a:extLst>
          </p:cNvPr>
          <p:cNvSpPr/>
          <p:nvPr/>
        </p:nvSpPr>
        <p:spPr>
          <a:xfrm>
            <a:off x="-1" y="3323612"/>
            <a:ext cx="8056874" cy="292981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767A4A-31FF-C14B-6CC9-4C386D6B5A0F}"/>
              </a:ext>
            </a:extLst>
          </p:cNvPr>
          <p:cNvSpPr/>
          <p:nvPr/>
        </p:nvSpPr>
        <p:spPr>
          <a:xfrm>
            <a:off x="-20290" y="786501"/>
            <a:ext cx="1967957" cy="252239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65C499-97BA-5B46-B32C-B8DDF8215323}"/>
              </a:ext>
            </a:extLst>
          </p:cNvPr>
          <p:cNvSpPr/>
          <p:nvPr/>
        </p:nvSpPr>
        <p:spPr>
          <a:xfrm>
            <a:off x="7066" y="3316917"/>
            <a:ext cx="8056874" cy="292981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A4856B-CE8D-D612-2AD4-43C69C60E456}"/>
              </a:ext>
            </a:extLst>
          </p:cNvPr>
          <p:cNvSpPr/>
          <p:nvPr/>
        </p:nvSpPr>
        <p:spPr>
          <a:xfrm>
            <a:off x="8070865" y="746457"/>
            <a:ext cx="4135126" cy="548879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11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15B9599-E2CB-D868-3D54-7E3DB866AB48}"/>
              </a:ext>
            </a:extLst>
          </p:cNvPr>
          <p:cNvSpPr/>
          <p:nvPr/>
        </p:nvSpPr>
        <p:spPr>
          <a:xfrm>
            <a:off x="-1" y="0"/>
            <a:ext cx="12192001" cy="7865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Font typeface="+mj-lt"/>
              <a:buAutoNum type="arabicPeriod"/>
            </a:pPr>
            <a:endParaRPr lang="en-US" sz="3600" dirty="0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C5A397B-95D8-B00D-22D6-CC315F19D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324D3-FDA7-444F-BBD9-A9587FB0CB9C}" type="slidenum">
              <a:rPr lang="en-US" sz="2400" smtClean="0"/>
              <a:t>8</a:t>
            </a:fld>
            <a:endParaRPr lang="en-US" sz="24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EA0DBEE-53BA-3FA1-55FD-2508BA7B882F}"/>
              </a:ext>
            </a:extLst>
          </p:cNvPr>
          <p:cNvSpPr txBox="1"/>
          <p:nvPr/>
        </p:nvSpPr>
        <p:spPr>
          <a:xfrm>
            <a:off x="0" y="131640"/>
            <a:ext cx="6126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/>
              <a:t>Distribution gaussienne :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2D84ADA6-824C-96AF-F5B8-19392909A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8124" y="2483871"/>
            <a:ext cx="4682370" cy="3732747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A7BD7525-38ED-8E9D-BECE-290FF9F607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7851" y="2479254"/>
            <a:ext cx="4682372" cy="36143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5F948B50-129B-79B4-F0A2-C90F237FE459}"/>
                  </a:ext>
                </a:extLst>
              </p:cNvPr>
              <p:cNvSpPr txBox="1"/>
              <p:nvPr/>
            </p:nvSpPr>
            <p:spPr>
              <a:xfrm>
                <a:off x="149565" y="2973115"/>
                <a:ext cx="2676275" cy="131330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m:rPr>
                            <m:nor/>
                          </m:rPr>
                          <a:rPr lang="fr-FR" sz="2400" dirty="0"/>
                          <m:t>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fr-FR" dirty="0"/>
                  <a:t>)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5F948B50-129B-79B4-F0A2-C90F237FE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65" y="2973115"/>
                <a:ext cx="2676275" cy="1313308"/>
              </a:xfrm>
              <a:prstGeom prst="rect">
                <a:avLst/>
              </a:prstGeom>
              <a:blipFill>
                <a:blip r:embed="rId4"/>
                <a:stretch>
                  <a:fillRect l="-5634" t="-476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ZoneTexte 37">
            <a:extLst>
              <a:ext uri="{FF2B5EF4-FFF2-40B4-BE49-F238E27FC236}">
                <a16:creationId xmlns:a16="http://schemas.microsoft.com/office/drawing/2014/main" id="{DA90FF4A-6C7B-6357-7A68-CAC8BBA0081F}"/>
              </a:ext>
            </a:extLst>
          </p:cNvPr>
          <p:cNvSpPr txBox="1"/>
          <p:nvPr/>
        </p:nvSpPr>
        <p:spPr>
          <a:xfrm>
            <a:off x="3288905" y="1598343"/>
            <a:ext cx="400158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Liste abscisse = [52, 43.8, 36.8]</a:t>
            </a:r>
          </a:p>
          <a:p>
            <a:endParaRPr lang="fr-FR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86CCBDA1-E2F4-261B-2E98-7F23FBFF1B20}"/>
              </a:ext>
            </a:extLst>
          </p:cNvPr>
          <p:cNvSpPr txBox="1"/>
          <p:nvPr/>
        </p:nvSpPr>
        <p:spPr>
          <a:xfrm>
            <a:off x="7630886" y="1563959"/>
            <a:ext cx="4561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Liste ordonnées = [42.6, 38.4, 38.4</a:t>
            </a:r>
            <a:r>
              <a:rPr lang="fr-FR" dirty="0"/>
              <a:t>]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D09C217A-9F23-22C1-9AA6-3B4BA9570F35}"/>
              </a:ext>
            </a:extLst>
          </p:cNvPr>
          <p:cNvSpPr txBox="1"/>
          <p:nvPr/>
        </p:nvSpPr>
        <p:spPr>
          <a:xfrm>
            <a:off x="91777" y="2347945"/>
            <a:ext cx="109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Formule: 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A8B56FCA-65DC-67E3-CE47-C06AACF2148A}"/>
              </a:ext>
            </a:extLst>
          </p:cNvPr>
          <p:cNvSpPr txBox="1"/>
          <p:nvPr/>
        </p:nvSpPr>
        <p:spPr>
          <a:xfrm>
            <a:off x="3288905" y="1132167"/>
            <a:ext cx="1059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Exemple:</a:t>
            </a:r>
          </a:p>
        </p:txBody>
      </p:sp>
      <p:sp>
        <p:nvSpPr>
          <p:cNvPr id="47" name="Autre processus 46">
            <a:extLst>
              <a:ext uri="{FF2B5EF4-FFF2-40B4-BE49-F238E27FC236}">
                <a16:creationId xmlns:a16="http://schemas.microsoft.com/office/drawing/2014/main" id="{458DB8A8-DCA2-5F8C-7C6A-953EC8FE7F85}"/>
              </a:ext>
            </a:extLst>
          </p:cNvPr>
          <p:cNvSpPr/>
          <p:nvPr/>
        </p:nvSpPr>
        <p:spPr>
          <a:xfrm>
            <a:off x="149565" y="1172029"/>
            <a:ext cx="2582749" cy="738663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Générateur </a:t>
            </a:r>
          </a:p>
          <a:p>
            <a:pPr algn="ctr"/>
            <a:r>
              <a:rPr lang="fr-FR" dirty="0"/>
              <a:t>de coordonnées</a:t>
            </a:r>
          </a:p>
        </p:txBody>
      </p:sp>
    </p:spTree>
    <p:extLst>
      <p:ext uri="{BB962C8B-B14F-4D97-AF65-F5344CB8AC3E}">
        <p14:creationId xmlns:p14="http://schemas.microsoft.com/office/powerpoint/2010/main" val="28482092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66511F7-3711-A843-BA4A-BF3B111F5A9E}">
  <we:reference id="wa104381909" version="3.13.1.0" store="fr-FR" storeType="OMEX"/>
  <we:alternateReferences>
    <we:reference id="wa104381909" version="3.13.1.0" store="fr-FR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20643</TotalTime>
  <Words>936</Words>
  <Application>Microsoft Macintosh PowerPoint</Application>
  <PresentationFormat>Grand écran</PresentationFormat>
  <Paragraphs>299</Paragraphs>
  <Slides>32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CMUSerif</vt:lpstr>
      <vt:lpstr>Montserrat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Slide Egg</dc:creator>
  <cp:lastModifiedBy>nouroudine cisse</cp:lastModifiedBy>
  <cp:revision>30</cp:revision>
  <dcterms:created xsi:type="dcterms:W3CDTF">2023-04-26T07:00:23Z</dcterms:created>
  <dcterms:modified xsi:type="dcterms:W3CDTF">2024-06-07T23:12:23Z</dcterms:modified>
</cp:coreProperties>
</file>